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40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1" i="0">
                <a:solidFill>
                  <a:srgbClr val="583B8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1" i="0">
                <a:solidFill>
                  <a:srgbClr val="583B8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1" i="0">
                <a:solidFill>
                  <a:srgbClr val="583B8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5143499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18288000" y="0"/>
                </a:moveTo>
                <a:lnTo>
                  <a:pt x="0" y="0"/>
                </a:lnTo>
                <a:lnTo>
                  <a:pt x="0" y="5143500"/>
                </a:lnTo>
                <a:lnTo>
                  <a:pt x="18288000" y="51435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>
              <a:alpha val="9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1" i="0">
                <a:solidFill>
                  <a:srgbClr val="583B8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8042" y="1147012"/>
            <a:ext cx="16291915" cy="1021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1" i="0">
                <a:solidFill>
                  <a:srgbClr val="583B8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91532" y="3201162"/>
            <a:ext cx="11543030" cy="2973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086100" cy="10287000"/>
            <a:chOff x="0" y="0"/>
            <a:chExt cx="30861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086100" cy="10287000"/>
            </a:xfrm>
            <a:custGeom>
              <a:avLst/>
              <a:gdLst/>
              <a:ahLst/>
              <a:cxnLst/>
              <a:rect l="l" t="t" r="r" b="b"/>
              <a:pathLst>
                <a:path w="3086100" h="10287000">
                  <a:moveTo>
                    <a:pt x="30861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3086100" y="10287000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583B8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3400" y="7342677"/>
              <a:ext cx="2228087" cy="20689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585" y="1104900"/>
              <a:ext cx="1872191" cy="532407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6009" y="3821379"/>
            <a:ext cx="10537191" cy="850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5400" dirty="0">
                <a:solidFill>
                  <a:srgbClr val="000000"/>
                </a:solidFill>
                <a:latin typeface="Tahoma"/>
                <a:cs typeface="Tahoma"/>
              </a:rPr>
              <a:t>WAVECON</a:t>
            </a:r>
            <a:r>
              <a:rPr sz="5400" spc="-2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5400" spc="-55" dirty="0">
                <a:solidFill>
                  <a:srgbClr val="000000"/>
                </a:solidFill>
                <a:latin typeface="Tahoma"/>
                <a:cs typeface="Tahoma"/>
              </a:rPr>
              <a:t>TELECOM</a:t>
            </a:r>
            <a:r>
              <a:rPr sz="5400" spc="-2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5400" spc="-310" dirty="0">
                <a:solidFill>
                  <a:srgbClr val="000000"/>
                </a:solidFill>
                <a:latin typeface="Tahoma"/>
                <a:cs typeface="Tahoma"/>
              </a:rPr>
              <a:t>ANALYSIS</a:t>
            </a:r>
            <a:endParaRPr sz="5400"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8328" y="5611367"/>
            <a:ext cx="9688195" cy="20955"/>
          </a:xfrm>
          <a:custGeom>
            <a:avLst/>
            <a:gdLst/>
            <a:ahLst/>
            <a:cxnLst/>
            <a:rect l="l" t="t" r="r" b="b"/>
            <a:pathLst>
              <a:path w="9688194" h="20954">
                <a:moveTo>
                  <a:pt x="0" y="20447"/>
                </a:moveTo>
                <a:lnTo>
                  <a:pt x="968794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5374" y="387351"/>
            <a:ext cx="11967880" cy="269875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853909" y="8219633"/>
            <a:ext cx="808355" cy="1192530"/>
          </a:xfrm>
          <a:custGeom>
            <a:avLst/>
            <a:gdLst/>
            <a:ahLst/>
            <a:cxnLst/>
            <a:rect l="l" t="t" r="r" b="b"/>
            <a:pathLst>
              <a:path w="808354" h="1192529">
                <a:moveTo>
                  <a:pt x="199720" y="744052"/>
                </a:moveTo>
                <a:lnTo>
                  <a:pt x="41521" y="744052"/>
                </a:lnTo>
                <a:lnTo>
                  <a:pt x="25571" y="747285"/>
                </a:lnTo>
                <a:lnTo>
                  <a:pt x="12263" y="756295"/>
                </a:lnTo>
                <a:lnTo>
                  <a:pt x="3290" y="769657"/>
                </a:lnTo>
                <a:lnTo>
                  <a:pt x="0" y="786022"/>
                </a:lnTo>
                <a:lnTo>
                  <a:pt x="2766" y="833338"/>
                </a:lnTo>
                <a:lnTo>
                  <a:pt x="10756" y="879050"/>
                </a:lnTo>
                <a:lnTo>
                  <a:pt x="23667" y="922855"/>
                </a:lnTo>
                <a:lnTo>
                  <a:pt x="41197" y="964449"/>
                </a:lnTo>
                <a:lnTo>
                  <a:pt x="63045" y="1003529"/>
                </a:lnTo>
                <a:lnTo>
                  <a:pt x="88907" y="1039792"/>
                </a:lnTo>
                <a:lnTo>
                  <a:pt x="118482" y="1072934"/>
                </a:lnTo>
                <a:lnTo>
                  <a:pt x="151468" y="1102651"/>
                </a:lnTo>
                <a:lnTo>
                  <a:pt x="187563" y="1128641"/>
                </a:lnTo>
                <a:lnTo>
                  <a:pt x="226464" y="1150599"/>
                </a:lnTo>
                <a:lnTo>
                  <a:pt x="267871" y="1168222"/>
                </a:lnTo>
                <a:lnTo>
                  <a:pt x="311479" y="1181207"/>
                </a:lnTo>
                <a:lnTo>
                  <a:pt x="356989" y="1189251"/>
                </a:lnTo>
                <a:lnTo>
                  <a:pt x="404097" y="1192049"/>
                </a:lnTo>
                <a:lnTo>
                  <a:pt x="415866" y="1192049"/>
                </a:lnTo>
                <a:lnTo>
                  <a:pt x="464218" y="1187219"/>
                </a:lnTo>
                <a:lnTo>
                  <a:pt x="510744" y="1176939"/>
                </a:lnTo>
                <a:lnTo>
                  <a:pt x="555114" y="1161537"/>
                </a:lnTo>
                <a:lnTo>
                  <a:pt x="597003" y="1141342"/>
                </a:lnTo>
                <a:lnTo>
                  <a:pt x="636083" y="1116681"/>
                </a:lnTo>
                <a:lnTo>
                  <a:pt x="646979" y="1107952"/>
                </a:lnTo>
                <a:lnTo>
                  <a:pt x="413484" y="1107952"/>
                </a:lnTo>
                <a:lnTo>
                  <a:pt x="365011" y="1105635"/>
                </a:lnTo>
                <a:lnTo>
                  <a:pt x="318501" y="1096299"/>
                </a:lnTo>
                <a:lnTo>
                  <a:pt x="274532" y="1080438"/>
                </a:lnTo>
                <a:lnTo>
                  <a:pt x="233683" y="1058547"/>
                </a:lnTo>
                <a:lnTo>
                  <a:pt x="196531" y="1031120"/>
                </a:lnTo>
                <a:lnTo>
                  <a:pt x="163654" y="998651"/>
                </a:lnTo>
                <a:lnTo>
                  <a:pt x="135630" y="961634"/>
                </a:lnTo>
                <a:lnTo>
                  <a:pt x="113038" y="920563"/>
                </a:lnTo>
                <a:lnTo>
                  <a:pt x="96454" y="875933"/>
                </a:lnTo>
                <a:lnTo>
                  <a:pt x="86456" y="828237"/>
                </a:lnTo>
                <a:lnTo>
                  <a:pt x="246812" y="828237"/>
                </a:lnTo>
                <a:lnTo>
                  <a:pt x="246646" y="827740"/>
                </a:lnTo>
                <a:lnTo>
                  <a:pt x="242608" y="807100"/>
                </a:lnTo>
                <a:lnTo>
                  <a:pt x="241239" y="786022"/>
                </a:lnTo>
                <a:lnTo>
                  <a:pt x="237949" y="769657"/>
                </a:lnTo>
                <a:lnTo>
                  <a:pt x="228977" y="756295"/>
                </a:lnTo>
                <a:lnTo>
                  <a:pt x="215669" y="747285"/>
                </a:lnTo>
                <a:lnTo>
                  <a:pt x="199720" y="744052"/>
                </a:lnTo>
                <a:close/>
              </a:path>
              <a:path w="808354" h="1192529">
                <a:moveTo>
                  <a:pt x="649535" y="464398"/>
                </a:moveTo>
                <a:lnTo>
                  <a:pt x="414846" y="464398"/>
                </a:lnTo>
                <a:lnTo>
                  <a:pt x="463607" y="469871"/>
                </a:lnTo>
                <a:lnTo>
                  <a:pt x="510716" y="482649"/>
                </a:lnTo>
                <a:lnTo>
                  <a:pt x="555356" y="502439"/>
                </a:lnTo>
                <a:lnTo>
                  <a:pt x="596709" y="528950"/>
                </a:lnTo>
                <a:lnTo>
                  <a:pt x="633957" y="561891"/>
                </a:lnTo>
                <a:lnTo>
                  <a:pt x="666945" y="601717"/>
                </a:lnTo>
                <a:lnTo>
                  <a:pt x="692860" y="645930"/>
                </a:lnTo>
                <a:lnTo>
                  <a:pt x="711340" y="693589"/>
                </a:lnTo>
                <a:lnTo>
                  <a:pt x="722022" y="743754"/>
                </a:lnTo>
                <a:lnTo>
                  <a:pt x="724475" y="794099"/>
                </a:lnTo>
                <a:lnTo>
                  <a:pt x="724542" y="795485"/>
                </a:lnTo>
                <a:lnTo>
                  <a:pt x="718751" y="845277"/>
                </a:lnTo>
                <a:lnTo>
                  <a:pt x="705812" y="892476"/>
                </a:lnTo>
                <a:lnTo>
                  <a:pt x="686297" y="936508"/>
                </a:lnTo>
                <a:lnTo>
                  <a:pt x="660776" y="976801"/>
                </a:lnTo>
                <a:lnTo>
                  <a:pt x="629820" y="1012781"/>
                </a:lnTo>
                <a:lnTo>
                  <a:pt x="593999" y="1043876"/>
                </a:lnTo>
                <a:lnTo>
                  <a:pt x="553885" y="1069514"/>
                </a:lnTo>
                <a:lnTo>
                  <a:pt x="510047" y="1089121"/>
                </a:lnTo>
                <a:lnTo>
                  <a:pt x="463057" y="1102124"/>
                </a:lnTo>
                <a:lnTo>
                  <a:pt x="413484" y="1107952"/>
                </a:lnTo>
                <a:lnTo>
                  <a:pt x="646979" y="1107952"/>
                </a:lnTo>
                <a:lnTo>
                  <a:pt x="704508" y="1055278"/>
                </a:lnTo>
                <a:lnTo>
                  <a:pt x="733198" y="1019193"/>
                </a:lnTo>
                <a:lnTo>
                  <a:pt x="757770" y="979955"/>
                </a:lnTo>
                <a:lnTo>
                  <a:pt x="777896" y="937894"/>
                </a:lnTo>
                <a:lnTo>
                  <a:pt x="793250" y="893338"/>
                </a:lnTo>
                <a:lnTo>
                  <a:pt x="803505" y="846615"/>
                </a:lnTo>
                <a:lnTo>
                  <a:pt x="808332" y="798053"/>
                </a:lnTo>
                <a:lnTo>
                  <a:pt x="806950" y="750610"/>
                </a:lnTo>
                <a:lnTo>
                  <a:pt x="800367" y="705214"/>
                </a:lnTo>
                <a:lnTo>
                  <a:pt x="788623" y="660404"/>
                </a:lnTo>
                <a:lnTo>
                  <a:pt x="772269" y="618267"/>
                </a:lnTo>
                <a:lnTo>
                  <a:pt x="751514" y="578525"/>
                </a:lnTo>
                <a:lnTo>
                  <a:pt x="726653" y="541492"/>
                </a:lnTo>
                <a:lnTo>
                  <a:pt x="697982" y="507481"/>
                </a:lnTo>
                <a:lnTo>
                  <a:pt x="665794" y="476806"/>
                </a:lnTo>
                <a:lnTo>
                  <a:pt x="649535" y="464398"/>
                </a:lnTo>
                <a:close/>
              </a:path>
              <a:path w="808354" h="1192529">
                <a:moveTo>
                  <a:pt x="246812" y="828237"/>
                </a:moveTo>
                <a:lnTo>
                  <a:pt x="161145" y="828237"/>
                </a:lnTo>
                <a:lnTo>
                  <a:pt x="174532" y="876573"/>
                </a:lnTo>
                <a:lnTo>
                  <a:pt x="196560" y="919936"/>
                </a:lnTo>
                <a:lnTo>
                  <a:pt x="226086" y="957514"/>
                </a:lnTo>
                <a:lnTo>
                  <a:pt x="261963" y="988495"/>
                </a:lnTo>
                <a:lnTo>
                  <a:pt x="303044" y="1012067"/>
                </a:lnTo>
                <a:lnTo>
                  <a:pt x="348185" y="1027419"/>
                </a:lnTo>
                <a:lnTo>
                  <a:pt x="396240" y="1033738"/>
                </a:lnTo>
                <a:lnTo>
                  <a:pt x="446061" y="1030212"/>
                </a:lnTo>
                <a:lnTo>
                  <a:pt x="494191" y="1016769"/>
                </a:lnTo>
                <a:lnTo>
                  <a:pt x="537369" y="994646"/>
                </a:lnTo>
                <a:lnTo>
                  <a:pt x="574785" y="964995"/>
                </a:lnTo>
                <a:lnTo>
                  <a:pt x="588060" y="949490"/>
                </a:lnTo>
                <a:lnTo>
                  <a:pt x="402003" y="949490"/>
                </a:lnTo>
                <a:lnTo>
                  <a:pt x="360776" y="943593"/>
                </a:lnTo>
                <a:lnTo>
                  <a:pt x="322368" y="927437"/>
                </a:lnTo>
                <a:lnTo>
                  <a:pt x="288910" y="901619"/>
                </a:lnTo>
                <a:lnTo>
                  <a:pt x="262467" y="866689"/>
                </a:lnTo>
                <a:lnTo>
                  <a:pt x="253288" y="847688"/>
                </a:lnTo>
                <a:lnTo>
                  <a:pt x="246812" y="828237"/>
                </a:lnTo>
                <a:close/>
              </a:path>
              <a:path w="808354" h="1192529">
                <a:moveTo>
                  <a:pt x="588210" y="622413"/>
                </a:moveTo>
                <a:lnTo>
                  <a:pt x="406122" y="622413"/>
                </a:lnTo>
                <a:lnTo>
                  <a:pt x="447349" y="628311"/>
                </a:lnTo>
                <a:lnTo>
                  <a:pt x="485756" y="644469"/>
                </a:lnTo>
                <a:lnTo>
                  <a:pt x="519228" y="670299"/>
                </a:lnTo>
                <a:lnTo>
                  <a:pt x="545649" y="705214"/>
                </a:lnTo>
                <a:lnTo>
                  <a:pt x="561968" y="745909"/>
                </a:lnTo>
                <a:lnTo>
                  <a:pt x="566899" y="788021"/>
                </a:lnTo>
                <a:lnTo>
                  <a:pt x="561027" y="829426"/>
                </a:lnTo>
                <a:lnTo>
                  <a:pt x="544938" y="868000"/>
                </a:lnTo>
                <a:lnTo>
                  <a:pt x="519218" y="901619"/>
                </a:lnTo>
                <a:lnTo>
                  <a:pt x="484453" y="928159"/>
                </a:lnTo>
                <a:lnTo>
                  <a:pt x="443933" y="944540"/>
                </a:lnTo>
                <a:lnTo>
                  <a:pt x="402003" y="949490"/>
                </a:lnTo>
                <a:lnTo>
                  <a:pt x="588060" y="949490"/>
                </a:lnTo>
                <a:lnTo>
                  <a:pt x="605632" y="928965"/>
                </a:lnTo>
                <a:lnTo>
                  <a:pt x="629102" y="887706"/>
                </a:lnTo>
                <a:lnTo>
                  <a:pt x="644386" y="842367"/>
                </a:lnTo>
                <a:lnTo>
                  <a:pt x="650676" y="794099"/>
                </a:lnTo>
                <a:lnTo>
                  <a:pt x="647163" y="744052"/>
                </a:lnTo>
                <a:lnTo>
                  <a:pt x="633777" y="695725"/>
                </a:lnTo>
                <a:lnTo>
                  <a:pt x="611747" y="652367"/>
                </a:lnTo>
                <a:lnTo>
                  <a:pt x="588210" y="622413"/>
                </a:lnTo>
                <a:close/>
              </a:path>
              <a:path w="808354" h="1192529">
                <a:moveTo>
                  <a:pt x="687832" y="0"/>
                </a:moveTo>
                <a:lnTo>
                  <a:pt x="257150" y="0"/>
                </a:lnTo>
                <a:lnTo>
                  <a:pt x="242328" y="2713"/>
                </a:lnTo>
                <a:lnTo>
                  <a:pt x="229761" y="10232"/>
                </a:lnTo>
                <a:lnTo>
                  <a:pt x="220525" y="21624"/>
                </a:lnTo>
                <a:lnTo>
                  <a:pt x="215700" y="35953"/>
                </a:lnTo>
                <a:lnTo>
                  <a:pt x="144524" y="520801"/>
                </a:lnTo>
                <a:lnTo>
                  <a:pt x="147015" y="568165"/>
                </a:lnTo>
                <a:lnTo>
                  <a:pt x="147052" y="568855"/>
                </a:lnTo>
                <a:lnTo>
                  <a:pt x="167037" y="610751"/>
                </a:lnTo>
                <a:lnTo>
                  <a:pt x="201207" y="642061"/>
                </a:lnTo>
                <a:lnTo>
                  <a:pt x="246287" y="658354"/>
                </a:lnTo>
                <a:lnTo>
                  <a:pt x="266346" y="659640"/>
                </a:lnTo>
                <a:lnTo>
                  <a:pt x="286203" y="657585"/>
                </a:lnTo>
                <a:lnTo>
                  <a:pt x="305075" y="652367"/>
                </a:lnTo>
                <a:lnTo>
                  <a:pt x="305227" y="652367"/>
                </a:lnTo>
                <a:lnTo>
                  <a:pt x="323670" y="643755"/>
                </a:lnTo>
                <a:lnTo>
                  <a:pt x="364190" y="627365"/>
                </a:lnTo>
                <a:lnTo>
                  <a:pt x="406122" y="622413"/>
                </a:lnTo>
                <a:lnTo>
                  <a:pt x="588210" y="622413"/>
                </a:lnTo>
                <a:lnTo>
                  <a:pt x="582219" y="614790"/>
                </a:lnTo>
                <a:lnTo>
                  <a:pt x="546341" y="583808"/>
                </a:lnTo>
                <a:lnTo>
                  <a:pt x="531836" y="575485"/>
                </a:lnTo>
                <a:lnTo>
                  <a:pt x="268396" y="575485"/>
                </a:lnTo>
                <a:lnTo>
                  <a:pt x="254278" y="574450"/>
                </a:lnTo>
                <a:lnTo>
                  <a:pt x="241577" y="568165"/>
                </a:lnTo>
                <a:lnTo>
                  <a:pt x="231915" y="557072"/>
                </a:lnTo>
                <a:lnTo>
                  <a:pt x="227757" y="549789"/>
                </a:lnTo>
                <a:lnTo>
                  <a:pt x="226331" y="542085"/>
                </a:lnTo>
                <a:lnTo>
                  <a:pt x="226221" y="541492"/>
                </a:lnTo>
                <a:lnTo>
                  <a:pt x="226187" y="541311"/>
                </a:lnTo>
                <a:lnTo>
                  <a:pt x="227466" y="533009"/>
                </a:lnTo>
                <a:lnTo>
                  <a:pt x="293282" y="84079"/>
                </a:lnTo>
                <a:lnTo>
                  <a:pt x="729692" y="84079"/>
                </a:lnTo>
                <a:lnTo>
                  <a:pt x="729692" y="42039"/>
                </a:lnTo>
                <a:lnTo>
                  <a:pt x="726402" y="25675"/>
                </a:lnTo>
                <a:lnTo>
                  <a:pt x="717431" y="12312"/>
                </a:lnTo>
                <a:lnTo>
                  <a:pt x="704126" y="3303"/>
                </a:lnTo>
                <a:lnTo>
                  <a:pt x="687832" y="0"/>
                </a:lnTo>
                <a:close/>
              </a:path>
              <a:path w="808354" h="1192529">
                <a:moveTo>
                  <a:pt x="412059" y="538559"/>
                </a:moveTo>
                <a:lnTo>
                  <a:pt x="362237" y="542085"/>
                </a:lnTo>
                <a:lnTo>
                  <a:pt x="321035" y="552986"/>
                </a:lnTo>
                <a:lnTo>
                  <a:pt x="282311" y="570827"/>
                </a:lnTo>
                <a:lnTo>
                  <a:pt x="268396" y="575485"/>
                </a:lnTo>
                <a:lnTo>
                  <a:pt x="531836" y="575485"/>
                </a:lnTo>
                <a:lnTo>
                  <a:pt x="505257" y="560234"/>
                </a:lnTo>
                <a:lnTo>
                  <a:pt x="460115" y="544880"/>
                </a:lnTo>
                <a:lnTo>
                  <a:pt x="412059" y="538559"/>
                </a:lnTo>
                <a:close/>
              </a:path>
              <a:path w="808354" h="1192529">
                <a:moveTo>
                  <a:pt x="729692" y="84079"/>
                </a:moveTo>
                <a:lnTo>
                  <a:pt x="645972" y="84079"/>
                </a:lnTo>
                <a:lnTo>
                  <a:pt x="645972" y="158273"/>
                </a:lnTo>
                <a:lnTo>
                  <a:pt x="393132" y="158273"/>
                </a:lnTo>
                <a:lnTo>
                  <a:pt x="356547" y="179897"/>
                </a:lnTo>
                <a:lnTo>
                  <a:pt x="318818" y="418639"/>
                </a:lnTo>
                <a:lnTo>
                  <a:pt x="319690" y="435310"/>
                </a:lnTo>
                <a:lnTo>
                  <a:pt x="326619" y="449844"/>
                </a:lnTo>
                <a:lnTo>
                  <a:pt x="338470" y="460710"/>
                </a:lnTo>
                <a:lnTo>
                  <a:pt x="354110" y="466378"/>
                </a:lnTo>
                <a:lnTo>
                  <a:pt x="358279" y="466976"/>
                </a:lnTo>
                <a:lnTo>
                  <a:pt x="361536" y="466976"/>
                </a:lnTo>
                <a:lnTo>
                  <a:pt x="365249" y="466519"/>
                </a:lnTo>
                <a:lnTo>
                  <a:pt x="414846" y="464398"/>
                </a:lnTo>
                <a:lnTo>
                  <a:pt x="649535" y="464398"/>
                </a:lnTo>
                <a:lnTo>
                  <a:pt x="630467" y="449844"/>
                </a:lnTo>
                <a:lnTo>
                  <a:pt x="592049" y="426718"/>
                </a:lnTo>
                <a:lnTo>
                  <a:pt x="551082" y="407931"/>
                </a:lnTo>
                <a:lnTo>
                  <a:pt x="507778" y="393735"/>
                </a:lnTo>
                <a:lnTo>
                  <a:pt x="462433" y="384441"/>
                </a:lnTo>
                <a:lnTo>
                  <a:pt x="415341" y="380363"/>
                </a:lnTo>
                <a:lnTo>
                  <a:pt x="417337" y="380363"/>
                </a:lnTo>
                <a:lnTo>
                  <a:pt x="401084" y="380082"/>
                </a:lnTo>
                <a:lnTo>
                  <a:pt x="409211" y="380082"/>
                </a:lnTo>
                <a:lnTo>
                  <a:pt x="429387" y="242353"/>
                </a:lnTo>
                <a:lnTo>
                  <a:pt x="687832" y="242353"/>
                </a:lnTo>
                <a:lnTo>
                  <a:pt x="704126" y="239049"/>
                </a:lnTo>
                <a:lnTo>
                  <a:pt x="717431" y="230040"/>
                </a:lnTo>
                <a:lnTo>
                  <a:pt x="726402" y="216677"/>
                </a:lnTo>
                <a:lnTo>
                  <a:pt x="729692" y="200313"/>
                </a:lnTo>
                <a:lnTo>
                  <a:pt x="729692" y="84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67924" y="8219743"/>
            <a:ext cx="1187450" cy="1191895"/>
          </a:xfrm>
          <a:custGeom>
            <a:avLst/>
            <a:gdLst/>
            <a:ahLst/>
            <a:cxnLst/>
            <a:rect l="l" t="t" r="r" b="b"/>
            <a:pathLst>
              <a:path w="1187450" h="1191895">
                <a:moveTo>
                  <a:pt x="620958" y="331"/>
                </a:moveTo>
                <a:lnTo>
                  <a:pt x="575346" y="0"/>
                </a:lnTo>
                <a:lnTo>
                  <a:pt x="529893" y="3162"/>
                </a:lnTo>
                <a:lnTo>
                  <a:pt x="484812" y="9796"/>
                </a:lnTo>
                <a:lnTo>
                  <a:pt x="440318" y="19878"/>
                </a:lnTo>
                <a:lnTo>
                  <a:pt x="396627" y="33385"/>
                </a:lnTo>
                <a:lnTo>
                  <a:pt x="353952" y="50293"/>
                </a:lnTo>
                <a:lnTo>
                  <a:pt x="312509" y="70580"/>
                </a:lnTo>
                <a:lnTo>
                  <a:pt x="272513" y="94222"/>
                </a:lnTo>
                <a:lnTo>
                  <a:pt x="234178" y="121195"/>
                </a:lnTo>
                <a:lnTo>
                  <a:pt x="197719" y="151478"/>
                </a:lnTo>
                <a:lnTo>
                  <a:pt x="163351" y="185045"/>
                </a:lnTo>
                <a:lnTo>
                  <a:pt x="131288" y="221875"/>
                </a:lnTo>
                <a:lnTo>
                  <a:pt x="101237" y="262788"/>
                </a:lnTo>
                <a:lnTo>
                  <a:pt x="74904" y="305884"/>
                </a:lnTo>
                <a:lnTo>
                  <a:pt x="52378" y="350907"/>
                </a:lnTo>
                <a:lnTo>
                  <a:pt x="33750" y="397598"/>
                </a:lnTo>
                <a:lnTo>
                  <a:pt x="19109" y="445701"/>
                </a:lnTo>
                <a:lnTo>
                  <a:pt x="8543" y="494958"/>
                </a:lnTo>
                <a:lnTo>
                  <a:pt x="2144" y="545113"/>
                </a:lnTo>
                <a:lnTo>
                  <a:pt x="0" y="595907"/>
                </a:lnTo>
                <a:lnTo>
                  <a:pt x="3289" y="612271"/>
                </a:lnTo>
                <a:lnTo>
                  <a:pt x="12260" y="625634"/>
                </a:lnTo>
                <a:lnTo>
                  <a:pt x="25565" y="634643"/>
                </a:lnTo>
                <a:lnTo>
                  <a:pt x="41859" y="637947"/>
                </a:lnTo>
                <a:lnTo>
                  <a:pt x="58153" y="634643"/>
                </a:lnTo>
                <a:lnTo>
                  <a:pt x="71459" y="625634"/>
                </a:lnTo>
                <a:lnTo>
                  <a:pt x="80430" y="612271"/>
                </a:lnTo>
                <a:lnTo>
                  <a:pt x="83719" y="595907"/>
                </a:lnTo>
                <a:lnTo>
                  <a:pt x="86059" y="546609"/>
                </a:lnTo>
                <a:lnTo>
                  <a:pt x="92922" y="498636"/>
                </a:lnTo>
                <a:lnTo>
                  <a:pt x="104097" y="452204"/>
                </a:lnTo>
                <a:lnTo>
                  <a:pt x="119369" y="407527"/>
                </a:lnTo>
                <a:lnTo>
                  <a:pt x="138523" y="364818"/>
                </a:lnTo>
                <a:lnTo>
                  <a:pt x="161348" y="324294"/>
                </a:lnTo>
                <a:lnTo>
                  <a:pt x="187628" y="286168"/>
                </a:lnTo>
                <a:lnTo>
                  <a:pt x="217151" y="250656"/>
                </a:lnTo>
                <a:lnTo>
                  <a:pt x="249702" y="217971"/>
                </a:lnTo>
                <a:lnTo>
                  <a:pt x="285068" y="188328"/>
                </a:lnTo>
                <a:lnTo>
                  <a:pt x="323035" y="161942"/>
                </a:lnTo>
                <a:lnTo>
                  <a:pt x="363390" y="139028"/>
                </a:lnTo>
                <a:lnTo>
                  <a:pt x="405918" y="119800"/>
                </a:lnTo>
                <a:lnTo>
                  <a:pt x="450407" y="104472"/>
                </a:lnTo>
                <a:lnTo>
                  <a:pt x="496642" y="93260"/>
                </a:lnTo>
                <a:lnTo>
                  <a:pt x="544410" y="86378"/>
                </a:lnTo>
                <a:lnTo>
                  <a:pt x="593497" y="84041"/>
                </a:lnTo>
                <a:lnTo>
                  <a:pt x="644174" y="86576"/>
                </a:lnTo>
                <a:lnTo>
                  <a:pt x="694103" y="94109"/>
                </a:lnTo>
                <a:lnTo>
                  <a:pt x="742927" y="106529"/>
                </a:lnTo>
                <a:lnTo>
                  <a:pt x="790288" y="123729"/>
                </a:lnTo>
                <a:lnTo>
                  <a:pt x="835829" y="145597"/>
                </a:lnTo>
                <a:lnTo>
                  <a:pt x="879194" y="172025"/>
                </a:lnTo>
                <a:lnTo>
                  <a:pt x="832745" y="229966"/>
                </a:lnTo>
                <a:lnTo>
                  <a:pt x="788751" y="204363"/>
                </a:lnTo>
                <a:lnTo>
                  <a:pt x="742309" y="184226"/>
                </a:lnTo>
                <a:lnTo>
                  <a:pt x="693922" y="169710"/>
                </a:lnTo>
                <a:lnTo>
                  <a:pt x="644092" y="160971"/>
                </a:lnTo>
                <a:lnTo>
                  <a:pt x="593322" y="158165"/>
                </a:lnTo>
                <a:lnTo>
                  <a:pt x="545830" y="160727"/>
                </a:lnTo>
                <a:lnTo>
                  <a:pt x="499819" y="168249"/>
                </a:lnTo>
                <a:lnTo>
                  <a:pt x="455555" y="180464"/>
                </a:lnTo>
                <a:lnTo>
                  <a:pt x="413304" y="197105"/>
                </a:lnTo>
                <a:lnTo>
                  <a:pt x="373331" y="217905"/>
                </a:lnTo>
                <a:lnTo>
                  <a:pt x="335904" y="242597"/>
                </a:lnTo>
                <a:lnTo>
                  <a:pt x="301286" y="270913"/>
                </a:lnTo>
                <a:lnTo>
                  <a:pt x="269745" y="302586"/>
                </a:lnTo>
                <a:lnTo>
                  <a:pt x="241545" y="337350"/>
                </a:lnTo>
                <a:lnTo>
                  <a:pt x="216954" y="374937"/>
                </a:lnTo>
                <a:lnTo>
                  <a:pt x="196236" y="415080"/>
                </a:lnTo>
                <a:lnTo>
                  <a:pt x="179658" y="457512"/>
                </a:lnTo>
                <a:lnTo>
                  <a:pt x="167486" y="501966"/>
                </a:lnTo>
                <a:lnTo>
                  <a:pt x="159984" y="548175"/>
                </a:lnTo>
                <a:lnTo>
                  <a:pt x="157420" y="595871"/>
                </a:lnTo>
                <a:lnTo>
                  <a:pt x="159971" y="643568"/>
                </a:lnTo>
                <a:lnTo>
                  <a:pt x="167461" y="689779"/>
                </a:lnTo>
                <a:lnTo>
                  <a:pt x="179624" y="734235"/>
                </a:lnTo>
                <a:lnTo>
                  <a:pt x="196194" y="776671"/>
                </a:lnTo>
                <a:lnTo>
                  <a:pt x="216905" y="816818"/>
                </a:lnTo>
                <a:lnTo>
                  <a:pt x="241490" y="854410"/>
                </a:lnTo>
                <a:lnTo>
                  <a:pt x="269685" y="889180"/>
                </a:lnTo>
                <a:lnTo>
                  <a:pt x="301223" y="920860"/>
                </a:lnTo>
                <a:lnTo>
                  <a:pt x="335838" y="949184"/>
                </a:lnTo>
                <a:lnTo>
                  <a:pt x="373264" y="973883"/>
                </a:lnTo>
                <a:lnTo>
                  <a:pt x="413235" y="994692"/>
                </a:lnTo>
                <a:lnTo>
                  <a:pt x="455486" y="1011342"/>
                </a:lnTo>
                <a:lnTo>
                  <a:pt x="499749" y="1023568"/>
                </a:lnTo>
                <a:lnTo>
                  <a:pt x="545760" y="1031100"/>
                </a:lnTo>
                <a:lnTo>
                  <a:pt x="593252" y="1033673"/>
                </a:lnTo>
                <a:lnTo>
                  <a:pt x="640502" y="1031118"/>
                </a:lnTo>
                <a:lnTo>
                  <a:pt x="686440" y="1023607"/>
                </a:lnTo>
                <a:lnTo>
                  <a:pt x="730770" y="1011384"/>
                </a:lnTo>
                <a:lnTo>
                  <a:pt x="773196" y="994690"/>
                </a:lnTo>
                <a:lnTo>
                  <a:pt x="813421" y="973770"/>
                </a:lnTo>
                <a:lnTo>
                  <a:pt x="851149" y="948867"/>
                </a:lnTo>
                <a:lnTo>
                  <a:pt x="886082" y="920223"/>
                </a:lnTo>
                <a:lnTo>
                  <a:pt x="917924" y="888082"/>
                </a:lnTo>
                <a:lnTo>
                  <a:pt x="946380" y="852688"/>
                </a:lnTo>
                <a:lnTo>
                  <a:pt x="971151" y="814283"/>
                </a:lnTo>
                <a:lnTo>
                  <a:pt x="991942" y="773110"/>
                </a:lnTo>
                <a:lnTo>
                  <a:pt x="1008456" y="729413"/>
                </a:lnTo>
                <a:lnTo>
                  <a:pt x="1020396" y="683434"/>
                </a:lnTo>
                <a:lnTo>
                  <a:pt x="1020428" y="666729"/>
                </a:lnTo>
                <a:lnTo>
                  <a:pt x="1014292" y="651821"/>
                </a:lnTo>
                <a:lnTo>
                  <a:pt x="1003047" y="640310"/>
                </a:lnTo>
                <a:lnTo>
                  <a:pt x="979412" y="632951"/>
                </a:lnTo>
                <a:lnTo>
                  <a:pt x="714207" y="632951"/>
                </a:lnTo>
                <a:lnTo>
                  <a:pt x="714207" y="558827"/>
                </a:lnTo>
                <a:lnTo>
                  <a:pt x="1103170" y="558827"/>
                </a:lnTo>
                <a:lnTo>
                  <a:pt x="1100843" y="645205"/>
                </a:lnTo>
                <a:lnTo>
                  <a:pt x="1093992" y="693179"/>
                </a:lnTo>
                <a:lnTo>
                  <a:pt x="1082832" y="739613"/>
                </a:lnTo>
                <a:lnTo>
                  <a:pt x="1067574" y="784293"/>
                </a:lnTo>
                <a:lnTo>
                  <a:pt x="1048433" y="827005"/>
                </a:lnTo>
                <a:lnTo>
                  <a:pt x="1025622" y="867534"/>
                </a:lnTo>
                <a:lnTo>
                  <a:pt x="999355" y="905666"/>
                </a:lnTo>
                <a:lnTo>
                  <a:pt x="969846" y="941185"/>
                </a:lnTo>
                <a:lnTo>
                  <a:pt x="937307" y="973877"/>
                </a:lnTo>
                <a:lnTo>
                  <a:pt x="901953" y="1003528"/>
                </a:lnTo>
                <a:lnTo>
                  <a:pt x="863996" y="1029924"/>
                </a:lnTo>
                <a:lnTo>
                  <a:pt x="823651" y="1052848"/>
                </a:lnTo>
                <a:lnTo>
                  <a:pt x="781130" y="1072088"/>
                </a:lnTo>
                <a:lnTo>
                  <a:pt x="736648" y="1087427"/>
                </a:lnTo>
                <a:lnTo>
                  <a:pt x="690418" y="1098653"/>
                </a:lnTo>
                <a:lnTo>
                  <a:pt x="642653" y="1105550"/>
                </a:lnTo>
                <a:lnTo>
                  <a:pt x="593567" y="1107903"/>
                </a:lnTo>
                <a:lnTo>
                  <a:pt x="544447" y="1105539"/>
                </a:lnTo>
                <a:lnTo>
                  <a:pt x="496348" y="1098544"/>
                </a:lnTo>
                <a:lnTo>
                  <a:pt x="449543" y="1087093"/>
                </a:lnTo>
                <a:lnTo>
                  <a:pt x="404305" y="1071360"/>
                </a:lnTo>
                <a:lnTo>
                  <a:pt x="360906" y="1051520"/>
                </a:lnTo>
                <a:lnTo>
                  <a:pt x="319618" y="1027747"/>
                </a:lnTo>
                <a:lnTo>
                  <a:pt x="280714" y="1000216"/>
                </a:lnTo>
                <a:lnTo>
                  <a:pt x="244467" y="969101"/>
                </a:lnTo>
                <a:lnTo>
                  <a:pt x="211150" y="934578"/>
                </a:lnTo>
                <a:lnTo>
                  <a:pt x="181034" y="896819"/>
                </a:lnTo>
                <a:lnTo>
                  <a:pt x="154393" y="856001"/>
                </a:lnTo>
                <a:lnTo>
                  <a:pt x="131499" y="812298"/>
                </a:lnTo>
                <a:lnTo>
                  <a:pt x="121610" y="798870"/>
                </a:lnTo>
                <a:lnTo>
                  <a:pt x="75837" y="791999"/>
                </a:lnTo>
                <a:lnTo>
                  <a:pt x="51715" y="831675"/>
                </a:lnTo>
                <a:lnTo>
                  <a:pt x="55626" y="847900"/>
                </a:lnTo>
                <a:lnTo>
                  <a:pt x="77993" y="891362"/>
                </a:lnTo>
                <a:lnTo>
                  <a:pt x="103375" y="932210"/>
                </a:lnTo>
                <a:lnTo>
                  <a:pt x="131569" y="970369"/>
                </a:lnTo>
                <a:lnTo>
                  <a:pt x="162372" y="1005766"/>
                </a:lnTo>
                <a:lnTo>
                  <a:pt x="195582" y="1038327"/>
                </a:lnTo>
                <a:lnTo>
                  <a:pt x="230995" y="1067977"/>
                </a:lnTo>
                <a:lnTo>
                  <a:pt x="268408" y="1094642"/>
                </a:lnTo>
                <a:lnTo>
                  <a:pt x="307618" y="1118248"/>
                </a:lnTo>
                <a:lnTo>
                  <a:pt x="348422" y="1138721"/>
                </a:lnTo>
                <a:lnTo>
                  <a:pt x="390617" y="1155987"/>
                </a:lnTo>
                <a:lnTo>
                  <a:pt x="434001" y="1169972"/>
                </a:lnTo>
                <a:lnTo>
                  <a:pt x="478369" y="1180601"/>
                </a:lnTo>
                <a:lnTo>
                  <a:pt x="523519" y="1187801"/>
                </a:lnTo>
                <a:lnTo>
                  <a:pt x="569248" y="1191497"/>
                </a:lnTo>
                <a:lnTo>
                  <a:pt x="615353" y="1191615"/>
                </a:lnTo>
                <a:lnTo>
                  <a:pt x="661631" y="1188081"/>
                </a:lnTo>
                <a:lnTo>
                  <a:pt x="707879" y="1180822"/>
                </a:lnTo>
                <a:lnTo>
                  <a:pt x="753893" y="1169762"/>
                </a:lnTo>
                <a:lnTo>
                  <a:pt x="799471" y="1154827"/>
                </a:lnTo>
                <a:lnTo>
                  <a:pt x="844410" y="1135945"/>
                </a:lnTo>
                <a:lnTo>
                  <a:pt x="888002" y="1113271"/>
                </a:lnTo>
                <a:lnTo>
                  <a:pt x="929160" y="1087350"/>
                </a:lnTo>
                <a:lnTo>
                  <a:pt x="967756" y="1058381"/>
                </a:lnTo>
                <a:lnTo>
                  <a:pt x="1003662" y="1026565"/>
                </a:lnTo>
                <a:lnTo>
                  <a:pt x="1036753" y="992102"/>
                </a:lnTo>
                <a:lnTo>
                  <a:pt x="1066901" y="955193"/>
                </a:lnTo>
                <a:lnTo>
                  <a:pt x="1093979" y="916038"/>
                </a:lnTo>
                <a:lnTo>
                  <a:pt x="1117860" y="874838"/>
                </a:lnTo>
                <a:lnTo>
                  <a:pt x="1138417" y="831793"/>
                </a:lnTo>
                <a:lnTo>
                  <a:pt x="1155522" y="787103"/>
                </a:lnTo>
                <a:lnTo>
                  <a:pt x="1169049" y="740969"/>
                </a:lnTo>
                <a:lnTo>
                  <a:pt x="1178871" y="693592"/>
                </a:lnTo>
                <a:lnTo>
                  <a:pt x="1184860" y="645171"/>
                </a:lnTo>
                <a:lnTo>
                  <a:pt x="1186889" y="595907"/>
                </a:lnTo>
                <a:lnTo>
                  <a:pt x="1186889" y="516787"/>
                </a:lnTo>
                <a:lnTo>
                  <a:pt x="1183600" y="500423"/>
                </a:lnTo>
                <a:lnTo>
                  <a:pt x="1174629" y="487060"/>
                </a:lnTo>
                <a:lnTo>
                  <a:pt x="1161324" y="478051"/>
                </a:lnTo>
                <a:lnTo>
                  <a:pt x="1145030" y="474747"/>
                </a:lnTo>
                <a:lnTo>
                  <a:pt x="672347" y="474747"/>
                </a:lnTo>
                <a:lnTo>
                  <a:pt x="633777" y="500423"/>
                </a:lnTo>
                <a:lnTo>
                  <a:pt x="630488" y="675061"/>
                </a:lnTo>
                <a:lnTo>
                  <a:pt x="656053" y="713797"/>
                </a:lnTo>
                <a:lnTo>
                  <a:pt x="924382" y="717101"/>
                </a:lnTo>
                <a:lnTo>
                  <a:pt x="904984" y="761070"/>
                </a:lnTo>
                <a:lnTo>
                  <a:pt x="880480" y="801080"/>
                </a:lnTo>
                <a:lnTo>
                  <a:pt x="851408" y="836878"/>
                </a:lnTo>
                <a:lnTo>
                  <a:pt x="818305" y="868213"/>
                </a:lnTo>
                <a:lnTo>
                  <a:pt x="781708" y="894834"/>
                </a:lnTo>
                <a:lnTo>
                  <a:pt x="742156" y="916489"/>
                </a:lnTo>
                <a:lnTo>
                  <a:pt x="700186" y="932928"/>
                </a:lnTo>
                <a:lnTo>
                  <a:pt x="656337" y="943898"/>
                </a:lnTo>
                <a:lnTo>
                  <a:pt x="611145" y="949148"/>
                </a:lnTo>
                <a:lnTo>
                  <a:pt x="565148" y="948427"/>
                </a:lnTo>
                <a:lnTo>
                  <a:pt x="518885" y="941484"/>
                </a:lnTo>
                <a:lnTo>
                  <a:pt x="472892" y="928067"/>
                </a:lnTo>
                <a:lnTo>
                  <a:pt x="429112" y="908587"/>
                </a:lnTo>
                <a:lnTo>
                  <a:pt x="389275" y="883978"/>
                </a:lnTo>
                <a:lnTo>
                  <a:pt x="353633" y="854779"/>
                </a:lnTo>
                <a:lnTo>
                  <a:pt x="322436" y="821531"/>
                </a:lnTo>
                <a:lnTo>
                  <a:pt x="295932" y="784775"/>
                </a:lnTo>
                <a:lnTo>
                  <a:pt x="274373" y="745051"/>
                </a:lnTo>
                <a:lnTo>
                  <a:pt x="258009" y="702899"/>
                </a:lnTo>
                <a:lnTo>
                  <a:pt x="247089" y="658860"/>
                </a:lnTo>
                <a:lnTo>
                  <a:pt x="241864" y="613474"/>
                </a:lnTo>
                <a:lnTo>
                  <a:pt x="242584" y="567283"/>
                </a:lnTo>
                <a:lnTo>
                  <a:pt x="249498" y="520825"/>
                </a:lnTo>
                <a:lnTo>
                  <a:pt x="262858" y="474642"/>
                </a:lnTo>
                <a:lnTo>
                  <a:pt x="282681" y="429916"/>
                </a:lnTo>
                <a:lnTo>
                  <a:pt x="307999" y="389031"/>
                </a:lnTo>
                <a:lnTo>
                  <a:pt x="338270" y="352365"/>
                </a:lnTo>
                <a:lnTo>
                  <a:pt x="372954" y="320298"/>
                </a:lnTo>
                <a:lnTo>
                  <a:pt x="411510" y="293211"/>
                </a:lnTo>
                <a:lnTo>
                  <a:pt x="453398" y="271483"/>
                </a:lnTo>
                <a:lnTo>
                  <a:pt x="498075" y="255492"/>
                </a:lnTo>
                <a:lnTo>
                  <a:pt x="545002" y="245619"/>
                </a:lnTo>
                <a:lnTo>
                  <a:pt x="593637" y="242244"/>
                </a:lnTo>
                <a:lnTo>
                  <a:pt x="641443" y="245365"/>
                </a:lnTo>
                <a:lnTo>
                  <a:pt x="688049" y="254958"/>
                </a:lnTo>
                <a:lnTo>
                  <a:pt x="732821" y="270801"/>
                </a:lnTo>
                <a:lnTo>
                  <a:pt x="775124" y="292670"/>
                </a:lnTo>
                <a:lnTo>
                  <a:pt x="814320" y="320343"/>
                </a:lnTo>
                <a:lnTo>
                  <a:pt x="829072" y="328030"/>
                </a:lnTo>
                <a:lnTo>
                  <a:pt x="873169" y="313941"/>
                </a:lnTo>
                <a:lnTo>
                  <a:pt x="972021" y="190706"/>
                </a:lnTo>
                <a:lnTo>
                  <a:pt x="981076" y="159831"/>
                </a:lnTo>
                <a:lnTo>
                  <a:pt x="976356" y="144425"/>
                </a:lnTo>
                <a:lnTo>
                  <a:pt x="926610" y="102446"/>
                </a:lnTo>
                <a:lnTo>
                  <a:pt x="885909" y="77003"/>
                </a:lnTo>
                <a:lnTo>
                  <a:pt x="843862" y="55218"/>
                </a:lnTo>
                <a:lnTo>
                  <a:pt x="800684" y="37066"/>
                </a:lnTo>
                <a:lnTo>
                  <a:pt x="756590" y="22524"/>
                </a:lnTo>
                <a:lnTo>
                  <a:pt x="711794" y="11570"/>
                </a:lnTo>
                <a:lnTo>
                  <a:pt x="666512" y="4180"/>
                </a:lnTo>
                <a:lnTo>
                  <a:pt x="620958" y="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1782" y="7057021"/>
            <a:ext cx="1005205" cy="755650"/>
          </a:xfrm>
          <a:custGeom>
            <a:avLst/>
            <a:gdLst/>
            <a:ahLst/>
            <a:cxnLst/>
            <a:rect l="l" t="t" r="r" b="b"/>
            <a:pathLst>
              <a:path w="1005204" h="755650">
                <a:moveTo>
                  <a:pt x="882548" y="598512"/>
                </a:moveTo>
                <a:lnTo>
                  <a:pt x="835317" y="536714"/>
                </a:lnTo>
                <a:lnTo>
                  <a:pt x="798258" y="508419"/>
                </a:lnTo>
                <a:lnTo>
                  <a:pt x="780110" y="496976"/>
                </a:lnTo>
                <a:lnTo>
                  <a:pt x="780110" y="599948"/>
                </a:lnTo>
                <a:lnTo>
                  <a:pt x="724839" y="655434"/>
                </a:lnTo>
                <a:lnTo>
                  <a:pt x="684225" y="627595"/>
                </a:lnTo>
                <a:lnTo>
                  <a:pt x="641057" y="605955"/>
                </a:lnTo>
                <a:lnTo>
                  <a:pt x="595960" y="590499"/>
                </a:lnTo>
                <a:lnTo>
                  <a:pt x="549592" y="581215"/>
                </a:lnTo>
                <a:lnTo>
                  <a:pt x="502577" y="578129"/>
                </a:lnTo>
                <a:lnTo>
                  <a:pt x="455561" y="581215"/>
                </a:lnTo>
                <a:lnTo>
                  <a:pt x="409181" y="590499"/>
                </a:lnTo>
                <a:lnTo>
                  <a:pt x="364096" y="605955"/>
                </a:lnTo>
                <a:lnTo>
                  <a:pt x="320929" y="627595"/>
                </a:lnTo>
                <a:lnTo>
                  <a:pt x="280314" y="655434"/>
                </a:lnTo>
                <a:lnTo>
                  <a:pt x="225069" y="599948"/>
                </a:lnTo>
                <a:lnTo>
                  <a:pt x="263486" y="571588"/>
                </a:lnTo>
                <a:lnTo>
                  <a:pt x="304050" y="547954"/>
                </a:lnTo>
                <a:lnTo>
                  <a:pt x="346354" y="529043"/>
                </a:lnTo>
                <a:lnTo>
                  <a:pt x="390029" y="514858"/>
                </a:lnTo>
                <a:lnTo>
                  <a:pt x="434670" y="505409"/>
                </a:lnTo>
                <a:lnTo>
                  <a:pt x="479894" y="500672"/>
                </a:lnTo>
                <a:lnTo>
                  <a:pt x="525310" y="500672"/>
                </a:lnTo>
                <a:lnTo>
                  <a:pt x="570534" y="505409"/>
                </a:lnTo>
                <a:lnTo>
                  <a:pt x="615175" y="514858"/>
                </a:lnTo>
                <a:lnTo>
                  <a:pt x="658850" y="529043"/>
                </a:lnTo>
                <a:lnTo>
                  <a:pt x="701154" y="547954"/>
                </a:lnTo>
                <a:lnTo>
                  <a:pt x="741705" y="571588"/>
                </a:lnTo>
                <a:lnTo>
                  <a:pt x="780110" y="599948"/>
                </a:lnTo>
                <a:lnTo>
                  <a:pt x="780110" y="496976"/>
                </a:lnTo>
                <a:lnTo>
                  <a:pt x="718959" y="463143"/>
                </a:lnTo>
                <a:lnTo>
                  <a:pt x="677240" y="446176"/>
                </a:lnTo>
                <a:lnTo>
                  <a:pt x="634479" y="432968"/>
                </a:lnTo>
                <a:lnTo>
                  <a:pt x="590943" y="423532"/>
                </a:lnTo>
                <a:lnTo>
                  <a:pt x="546887" y="417880"/>
                </a:lnTo>
                <a:lnTo>
                  <a:pt x="502577" y="415988"/>
                </a:lnTo>
                <a:lnTo>
                  <a:pt x="458266" y="417880"/>
                </a:lnTo>
                <a:lnTo>
                  <a:pt x="414210" y="423532"/>
                </a:lnTo>
                <a:lnTo>
                  <a:pt x="370674" y="432968"/>
                </a:lnTo>
                <a:lnTo>
                  <a:pt x="327914" y="446176"/>
                </a:lnTo>
                <a:lnTo>
                  <a:pt x="286194" y="463143"/>
                </a:lnTo>
                <a:lnTo>
                  <a:pt x="245757" y="483895"/>
                </a:lnTo>
                <a:lnTo>
                  <a:pt x="206895" y="508419"/>
                </a:lnTo>
                <a:lnTo>
                  <a:pt x="169824" y="536714"/>
                </a:lnTo>
                <a:lnTo>
                  <a:pt x="134835" y="568782"/>
                </a:lnTo>
                <a:lnTo>
                  <a:pt x="122593" y="598512"/>
                </a:lnTo>
                <a:lnTo>
                  <a:pt x="125653" y="614324"/>
                </a:lnTo>
                <a:lnTo>
                  <a:pt x="134835" y="628243"/>
                </a:lnTo>
                <a:lnTo>
                  <a:pt x="248996" y="742886"/>
                </a:lnTo>
                <a:lnTo>
                  <a:pt x="262839" y="752132"/>
                </a:lnTo>
                <a:lnTo>
                  <a:pt x="278587" y="755205"/>
                </a:lnTo>
                <a:lnTo>
                  <a:pt x="294347" y="752132"/>
                </a:lnTo>
                <a:lnTo>
                  <a:pt x="308203" y="742886"/>
                </a:lnTo>
                <a:lnTo>
                  <a:pt x="346290" y="711009"/>
                </a:lnTo>
                <a:lnTo>
                  <a:pt x="388200" y="687108"/>
                </a:lnTo>
                <a:lnTo>
                  <a:pt x="432854" y="671169"/>
                </a:lnTo>
                <a:lnTo>
                  <a:pt x="479158" y="663194"/>
                </a:lnTo>
                <a:lnTo>
                  <a:pt x="525995" y="663194"/>
                </a:lnTo>
                <a:lnTo>
                  <a:pt x="572287" y="671169"/>
                </a:lnTo>
                <a:lnTo>
                  <a:pt x="616940" y="687108"/>
                </a:lnTo>
                <a:lnTo>
                  <a:pt x="658863" y="711009"/>
                </a:lnTo>
                <a:lnTo>
                  <a:pt x="696950" y="742886"/>
                </a:lnTo>
                <a:lnTo>
                  <a:pt x="710806" y="752132"/>
                </a:lnTo>
                <a:lnTo>
                  <a:pt x="726567" y="755205"/>
                </a:lnTo>
                <a:lnTo>
                  <a:pt x="742315" y="752132"/>
                </a:lnTo>
                <a:lnTo>
                  <a:pt x="756145" y="742886"/>
                </a:lnTo>
                <a:lnTo>
                  <a:pt x="835494" y="663194"/>
                </a:lnTo>
                <a:lnTo>
                  <a:pt x="843229" y="655434"/>
                </a:lnTo>
                <a:lnTo>
                  <a:pt x="870305" y="628243"/>
                </a:lnTo>
                <a:lnTo>
                  <a:pt x="879487" y="614324"/>
                </a:lnTo>
                <a:lnTo>
                  <a:pt x="882548" y="598512"/>
                </a:lnTo>
                <a:close/>
              </a:path>
              <a:path w="1005204" h="755650">
                <a:moveTo>
                  <a:pt x="1005141" y="233451"/>
                </a:moveTo>
                <a:lnTo>
                  <a:pt x="957300" y="170383"/>
                </a:lnTo>
                <a:lnTo>
                  <a:pt x="919594" y="139725"/>
                </a:lnTo>
                <a:lnTo>
                  <a:pt x="879906" y="111836"/>
                </a:lnTo>
                <a:lnTo>
                  <a:pt x="838415" y="86804"/>
                </a:lnTo>
                <a:lnTo>
                  <a:pt x="795261" y="64731"/>
                </a:lnTo>
                <a:lnTo>
                  <a:pt x="750608" y="45707"/>
                </a:lnTo>
                <a:lnTo>
                  <a:pt x="704583" y="29832"/>
                </a:lnTo>
                <a:lnTo>
                  <a:pt x="687997" y="28676"/>
                </a:lnTo>
                <a:lnTo>
                  <a:pt x="672795" y="33820"/>
                </a:lnTo>
                <a:lnTo>
                  <a:pt x="660615" y="44310"/>
                </a:lnTo>
                <a:lnTo>
                  <a:pt x="653122" y="59207"/>
                </a:lnTo>
                <a:lnTo>
                  <a:pt x="651903" y="75311"/>
                </a:lnTo>
                <a:lnTo>
                  <a:pt x="656590" y="90220"/>
                </a:lnTo>
                <a:lnTo>
                  <a:pt x="666356" y="102387"/>
                </a:lnTo>
                <a:lnTo>
                  <a:pt x="680377" y="110286"/>
                </a:lnTo>
                <a:lnTo>
                  <a:pt x="728853" y="127419"/>
                </a:lnTo>
                <a:lnTo>
                  <a:pt x="775601" y="148526"/>
                </a:lnTo>
                <a:lnTo>
                  <a:pt x="820369" y="173507"/>
                </a:lnTo>
                <a:lnTo>
                  <a:pt x="862926" y="202196"/>
                </a:lnTo>
                <a:lnTo>
                  <a:pt x="903020" y="234467"/>
                </a:lnTo>
                <a:lnTo>
                  <a:pt x="847991" y="289814"/>
                </a:lnTo>
                <a:lnTo>
                  <a:pt x="809612" y="259880"/>
                </a:lnTo>
                <a:lnTo>
                  <a:pt x="769315" y="233946"/>
                </a:lnTo>
                <a:lnTo>
                  <a:pt x="727367" y="212001"/>
                </a:lnTo>
                <a:lnTo>
                  <a:pt x="684047" y="194056"/>
                </a:lnTo>
                <a:lnTo>
                  <a:pt x="639648" y="180086"/>
                </a:lnTo>
                <a:lnTo>
                  <a:pt x="594410" y="170116"/>
                </a:lnTo>
                <a:lnTo>
                  <a:pt x="548627" y="164122"/>
                </a:lnTo>
                <a:lnTo>
                  <a:pt x="502577" y="162128"/>
                </a:lnTo>
                <a:lnTo>
                  <a:pt x="456514" y="164122"/>
                </a:lnTo>
                <a:lnTo>
                  <a:pt x="410743" y="170116"/>
                </a:lnTo>
                <a:lnTo>
                  <a:pt x="365506" y="180086"/>
                </a:lnTo>
                <a:lnTo>
                  <a:pt x="321094" y="194056"/>
                </a:lnTo>
                <a:lnTo>
                  <a:pt x="277774" y="212001"/>
                </a:lnTo>
                <a:lnTo>
                  <a:pt x="235839" y="233946"/>
                </a:lnTo>
                <a:lnTo>
                  <a:pt x="195529" y="259880"/>
                </a:lnTo>
                <a:lnTo>
                  <a:pt x="157149" y="289814"/>
                </a:lnTo>
                <a:lnTo>
                  <a:pt x="102082" y="234429"/>
                </a:lnTo>
                <a:lnTo>
                  <a:pt x="140157" y="203619"/>
                </a:lnTo>
                <a:lnTo>
                  <a:pt x="180352" y="176136"/>
                </a:lnTo>
                <a:lnTo>
                  <a:pt x="222453" y="152069"/>
                </a:lnTo>
                <a:lnTo>
                  <a:pt x="266217" y="131508"/>
                </a:lnTo>
                <a:lnTo>
                  <a:pt x="311454" y="114541"/>
                </a:lnTo>
                <a:lnTo>
                  <a:pt x="357924" y="101231"/>
                </a:lnTo>
                <a:lnTo>
                  <a:pt x="405409" y="91668"/>
                </a:lnTo>
                <a:lnTo>
                  <a:pt x="453707" y="85928"/>
                </a:lnTo>
                <a:lnTo>
                  <a:pt x="502577" y="84112"/>
                </a:lnTo>
                <a:lnTo>
                  <a:pt x="518871" y="80810"/>
                </a:lnTo>
                <a:lnTo>
                  <a:pt x="532168" y="71793"/>
                </a:lnTo>
                <a:lnTo>
                  <a:pt x="541147" y="58420"/>
                </a:lnTo>
                <a:lnTo>
                  <a:pt x="544436" y="42037"/>
                </a:lnTo>
                <a:lnTo>
                  <a:pt x="541147" y="25666"/>
                </a:lnTo>
                <a:lnTo>
                  <a:pt x="532168" y="12306"/>
                </a:lnTo>
                <a:lnTo>
                  <a:pt x="518871" y="3302"/>
                </a:lnTo>
                <a:lnTo>
                  <a:pt x="502577" y="0"/>
                </a:lnTo>
                <a:lnTo>
                  <a:pt x="452615" y="1663"/>
                </a:lnTo>
                <a:lnTo>
                  <a:pt x="403199" y="6921"/>
                </a:lnTo>
                <a:lnTo>
                  <a:pt x="354507" y="15697"/>
                </a:lnTo>
                <a:lnTo>
                  <a:pt x="306717" y="27914"/>
                </a:lnTo>
                <a:lnTo>
                  <a:pt x="259994" y="43510"/>
                </a:lnTo>
                <a:lnTo>
                  <a:pt x="214541" y="62395"/>
                </a:lnTo>
                <a:lnTo>
                  <a:pt x="170510" y="84505"/>
                </a:lnTo>
                <a:lnTo>
                  <a:pt x="128092" y="109778"/>
                </a:lnTo>
                <a:lnTo>
                  <a:pt x="87464" y="138112"/>
                </a:lnTo>
                <a:lnTo>
                  <a:pt x="48793" y="169456"/>
                </a:lnTo>
                <a:lnTo>
                  <a:pt x="12268" y="203720"/>
                </a:lnTo>
                <a:lnTo>
                  <a:pt x="0" y="233451"/>
                </a:lnTo>
                <a:lnTo>
                  <a:pt x="3073" y="249262"/>
                </a:lnTo>
                <a:lnTo>
                  <a:pt x="12268" y="263182"/>
                </a:lnTo>
                <a:lnTo>
                  <a:pt x="126428" y="377786"/>
                </a:lnTo>
                <a:lnTo>
                  <a:pt x="140284" y="387032"/>
                </a:lnTo>
                <a:lnTo>
                  <a:pt x="156032" y="390118"/>
                </a:lnTo>
                <a:lnTo>
                  <a:pt x="171780" y="387032"/>
                </a:lnTo>
                <a:lnTo>
                  <a:pt x="185635" y="377786"/>
                </a:lnTo>
                <a:lnTo>
                  <a:pt x="222059" y="345046"/>
                </a:lnTo>
                <a:lnTo>
                  <a:pt x="260972" y="316979"/>
                </a:lnTo>
                <a:lnTo>
                  <a:pt x="302018" y="293598"/>
                </a:lnTo>
                <a:lnTo>
                  <a:pt x="344792" y="274891"/>
                </a:lnTo>
                <a:lnTo>
                  <a:pt x="388912" y="260858"/>
                </a:lnTo>
                <a:lnTo>
                  <a:pt x="433984" y="251498"/>
                </a:lnTo>
                <a:lnTo>
                  <a:pt x="479653" y="246824"/>
                </a:lnTo>
                <a:lnTo>
                  <a:pt x="525500" y="246824"/>
                </a:lnTo>
                <a:lnTo>
                  <a:pt x="571157" y="251498"/>
                </a:lnTo>
                <a:lnTo>
                  <a:pt x="616242" y="260858"/>
                </a:lnTo>
                <a:lnTo>
                  <a:pt x="660361" y="274891"/>
                </a:lnTo>
                <a:lnTo>
                  <a:pt x="703135" y="293598"/>
                </a:lnTo>
                <a:lnTo>
                  <a:pt x="744169" y="316979"/>
                </a:lnTo>
                <a:lnTo>
                  <a:pt x="783094" y="345046"/>
                </a:lnTo>
                <a:lnTo>
                  <a:pt x="819518" y="377786"/>
                </a:lnTo>
                <a:lnTo>
                  <a:pt x="833374" y="387032"/>
                </a:lnTo>
                <a:lnTo>
                  <a:pt x="849122" y="390118"/>
                </a:lnTo>
                <a:lnTo>
                  <a:pt x="864870" y="387032"/>
                </a:lnTo>
                <a:lnTo>
                  <a:pt x="878713" y="377786"/>
                </a:lnTo>
                <a:lnTo>
                  <a:pt x="992873" y="263182"/>
                </a:lnTo>
                <a:lnTo>
                  <a:pt x="1002080" y="249262"/>
                </a:lnTo>
                <a:lnTo>
                  <a:pt x="1005141" y="233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62264" y="7871635"/>
            <a:ext cx="514984" cy="288925"/>
          </a:xfrm>
          <a:custGeom>
            <a:avLst/>
            <a:gdLst/>
            <a:ahLst/>
            <a:cxnLst/>
            <a:rect l="l" t="t" r="r" b="b"/>
            <a:pathLst>
              <a:path w="514985" h="288925">
                <a:moveTo>
                  <a:pt x="257413" y="0"/>
                </a:moveTo>
                <a:lnTo>
                  <a:pt x="211532" y="2952"/>
                </a:lnTo>
                <a:lnTo>
                  <a:pt x="211717" y="2952"/>
                </a:lnTo>
                <a:lnTo>
                  <a:pt x="167266" y="11834"/>
                </a:lnTo>
                <a:lnTo>
                  <a:pt x="124542" y="26420"/>
                </a:lnTo>
                <a:lnTo>
                  <a:pt x="84086" y="46481"/>
                </a:lnTo>
                <a:lnTo>
                  <a:pt x="46441" y="71792"/>
                </a:lnTo>
                <a:lnTo>
                  <a:pt x="12175" y="102126"/>
                </a:lnTo>
                <a:lnTo>
                  <a:pt x="0" y="131871"/>
                </a:lnTo>
                <a:lnTo>
                  <a:pt x="3043" y="147564"/>
                </a:lnTo>
                <a:lnTo>
                  <a:pt x="12245" y="161475"/>
                </a:lnTo>
                <a:lnTo>
                  <a:pt x="126404" y="276266"/>
                </a:lnTo>
                <a:lnTo>
                  <a:pt x="140255" y="285488"/>
                </a:lnTo>
                <a:lnTo>
                  <a:pt x="156004" y="288562"/>
                </a:lnTo>
                <a:lnTo>
                  <a:pt x="171753" y="285488"/>
                </a:lnTo>
                <a:lnTo>
                  <a:pt x="185603" y="276266"/>
                </a:lnTo>
                <a:lnTo>
                  <a:pt x="219468" y="255053"/>
                </a:lnTo>
                <a:lnTo>
                  <a:pt x="257461" y="247982"/>
                </a:lnTo>
                <a:lnTo>
                  <a:pt x="416611" y="247982"/>
                </a:lnTo>
                <a:lnTo>
                  <a:pt x="473796" y="190533"/>
                </a:lnTo>
                <a:lnTo>
                  <a:pt x="159577" y="190533"/>
                </a:lnTo>
                <a:lnTo>
                  <a:pt x="103390" y="134140"/>
                </a:lnTo>
                <a:lnTo>
                  <a:pt x="144741" y="110310"/>
                </a:lnTo>
                <a:lnTo>
                  <a:pt x="188757" y="94423"/>
                </a:lnTo>
                <a:lnTo>
                  <a:pt x="234371" y="86479"/>
                </a:lnTo>
                <a:lnTo>
                  <a:pt x="484891" y="86479"/>
                </a:lnTo>
                <a:lnTo>
                  <a:pt x="468286" y="71792"/>
                </a:lnTo>
                <a:lnTo>
                  <a:pt x="430636" y="46481"/>
                </a:lnTo>
                <a:lnTo>
                  <a:pt x="390178" y="26420"/>
                </a:lnTo>
                <a:lnTo>
                  <a:pt x="347457" y="11834"/>
                </a:lnTo>
                <a:lnTo>
                  <a:pt x="303020" y="2952"/>
                </a:lnTo>
                <a:lnTo>
                  <a:pt x="257413" y="0"/>
                </a:lnTo>
                <a:close/>
              </a:path>
              <a:path w="514985" h="288925">
                <a:moveTo>
                  <a:pt x="416611" y="247982"/>
                </a:moveTo>
                <a:lnTo>
                  <a:pt x="257461" y="247982"/>
                </a:lnTo>
                <a:lnTo>
                  <a:pt x="295447" y="255053"/>
                </a:lnTo>
                <a:lnTo>
                  <a:pt x="329293" y="276266"/>
                </a:lnTo>
                <a:lnTo>
                  <a:pt x="343138" y="285488"/>
                </a:lnTo>
                <a:lnTo>
                  <a:pt x="358875" y="288562"/>
                </a:lnTo>
                <a:lnTo>
                  <a:pt x="374612" y="285488"/>
                </a:lnTo>
                <a:lnTo>
                  <a:pt x="388457" y="276266"/>
                </a:lnTo>
                <a:lnTo>
                  <a:pt x="416611" y="247982"/>
                </a:lnTo>
                <a:close/>
              </a:path>
              <a:path w="514985" h="288925">
                <a:moveTo>
                  <a:pt x="257431" y="163251"/>
                </a:moveTo>
                <a:lnTo>
                  <a:pt x="207092" y="170072"/>
                </a:lnTo>
                <a:lnTo>
                  <a:pt x="159577" y="190533"/>
                </a:lnTo>
                <a:lnTo>
                  <a:pt x="355284" y="190533"/>
                </a:lnTo>
                <a:lnTo>
                  <a:pt x="307769" y="170072"/>
                </a:lnTo>
                <a:lnTo>
                  <a:pt x="257431" y="163251"/>
                </a:lnTo>
                <a:close/>
              </a:path>
              <a:path w="514985" h="288925">
                <a:moveTo>
                  <a:pt x="484891" y="86479"/>
                </a:moveTo>
                <a:lnTo>
                  <a:pt x="280516" y="86479"/>
                </a:lnTo>
                <a:lnTo>
                  <a:pt x="326126" y="94423"/>
                </a:lnTo>
                <a:lnTo>
                  <a:pt x="370133" y="110310"/>
                </a:lnTo>
                <a:lnTo>
                  <a:pt x="411471" y="134140"/>
                </a:lnTo>
                <a:lnTo>
                  <a:pt x="355284" y="190533"/>
                </a:lnTo>
                <a:lnTo>
                  <a:pt x="473796" y="190533"/>
                </a:lnTo>
                <a:lnTo>
                  <a:pt x="502581" y="161615"/>
                </a:lnTo>
                <a:lnTo>
                  <a:pt x="511783" y="147700"/>
                </a:lnTo>
                <a:lnTo>
                  <a:pt x="514850" y="131871"/>
                </a:lnTo>
                <a:lnTo>
                  <a:pt x="511783" y="116042"/>
                </a:lnTo>
                <a:lnTo>
                  <a:pt x="502581" y="102126"/>
                </a:lnTo>
                <a:lnTo>
                  <a:pt x="484891" y="86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36009" y="4865370"/>
            <a:ext cx="6730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5" dirty="0">
                <a:solidFill>
                  <a:srgbClr val="583B8F"/>
                </a:solidFill>
                <a:latin typeface="Arial"/>
                <a:cs typeface="Arial"/>
              </a:rPr>
              <a:t>5G</a:t>
            </a:r>
            <a:r>
              <a:rPr sz="2800" b="1" spc="-5" dirty="0">
                <a:solidFill>
                  <a:srgbClr val="583B8F"/>
                </a:solidFill>
                <a:latin typeface="Arial"/>
                <a:cs typeface="Arial"/>
              </a:rPr>
              <a:t> </a:t>
            </a:r>
            <a:r>
              <a:rPr sz="2800" b="1" spc="85" dirty="0">
                <a:solidFill>
                  <a:srgbClr val="583B8F"/>
                </a:solidFill>
                <a:latin typeface="Arial"/>
                <a:cs typeface="Arial"/>
              </a:rPr>
              <a:t>IMPACT</a:t>
            </a:r>
            <a:r>
              <a:rPr sz="2800" b="1" spc="15" dirty="0">
                <a:solidFill>
                  <a:srgbClr val="583B8F"/>
                </a:solidFill>
                <a:latin typeface="Arial"/>
                <a:cs typeface="Arial"/>
              </a:rPr>
              <a:t> </a:t>
            </a:r>
            <a:r>
              <a:rPr sz="2800" b="1" spc="270" dirty="0">
                <a:solidFill>
                  <a:srgbClr val="583B8F"/>
                </a:solidFill>
                <a:latin typeface="Arial"/>
                <a:cs typeface="Arial"/>
              </a:rPr>
              <a:t>ON</a:t>
            </a:r>
            <a:r>
              <a:rPr sz="2800" b="1" spc="-10" dirty="0">
                <a:solidFill>
                  <a:srgbClr val="583B8F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583B8F"/>
                </a:solidFill>
                <a:latin typeface="Verdana"/>
                <a:cs typeface="Verdana"/>
              </a:rPr>
              <a:t>WAVECON</a:t>
            </a:r>
            <a:r>
              <a:rPr sz="2800" b="1" spc="-160" dirty="0">
                <a:solidFill>
                  <a:srgbClr val="583B8F"/>
                </a:solidFill>
                <a:latin typeface="Verdana"/>
                <a:cs typeface="Verdana"/>
              </a:rPr>
              <a:t> </a:t>
            </a:r>
            <a:r>
              <a:rPr sz="2800" b="1" spc="-145" dirty="0">
                <a:solidFill>
                  <a:srgbClr val="583B8F"/>
                </a:solidFill>
                <a:latin typeface="Verdana"/>
                <a:cs typeface="Verdana"/>
              </a:rPr>
              <a:t>REVENUE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6008" y="5828741"/>
            <a:ext cx="45173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Verdana"/>
                <a:cs typeface="Verdana"/>
              </a:rPr>
              <a:t>Presented</a:t>
            </a:r>
            <a:r>
              <a:rPr sz="1800" i="1" spc="-120" dirty="0">
                <a:latin typeface="Verdana"/>
                <a:cs typeface="Verdana"/>
              </a:rPr>
              <a:t> </a:t>
            </a:r>
            <a:r>
              <a:rPr sz="1800" i="1" spc="-100" dirty="0">
                <a:latin typeface="Verdana"/>
                <a:cs typeface="Verdana"/>
              </a:rPr>
              <a:t>By </a:t>
            </a:r>
            <a:r>
              <a:rPr lang="en-IN" sz="1800" i="1" spc="175" dirty="0">
                <a:latin typeface="Verdana"/>
                <a:cs typeface="Verdana"/>
              </a:rPr>
              <a:t>–</a:t>
            </a:r>
            <a:r>
              <a:rPr lang="en-US" sz="1800" i="1" spc="55" dirty="0">
                <a:latin typeface="Verdana"/>
                <a:cs typeface="Verdana"/>
              </a:rPr>
              <a:t>Sayan Bhattacharjee</a:t>
            </a:r>
            <a:endParaRPr sz="1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789" y="1795526"/>
            <a:ext cx="5919470" cy="47960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0040" y="2476880"/>
            <a:ext cx="9739883" cy="36614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28140" y="966342"/>
            <a:ext cx="291465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0" spc="-55" dirty="0">
                <a:solidFill>
                  <a:srgbClr val="000000"/>
                </a:solidFill>
                <a:latin typeface="Arial Black"/>
                <a:cs typeface="Arial Black"/>
              </a:rPr>
              <a:t>Additional</a:t>
            </a:r>
            <a:r>
              <a:rPr sz="2350" b="0" spc="-22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350" b="0" spc="-75" dirty="0">
                <a:solidFill>
                  <a:srgbClr val="000000"/>
                </a:solidFill>
                <a:latin typeface="Arial Black"/>
                <a:cs typeface="Arial Black"/>
              </a:rPr>
              <a:t>Insights</a:t>
            </a:r>
            <a:endParaRPr sz="2350" dirty="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6708" y="6712661"/>
            <a:ext cx="6262370" cy="2525563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90"/>
              </a:spcBef>
            </a:pPr>
            <a:r>
              <a:rPr sz="1600" spc="-20" dirty="0">
                <a:latin typeface="Arial Black"/>
                <a:cs typeface="Arial Black"/>
              </a:rPr>
              <a:t>Underperforming</a:t>
            </a:r>
            <a:r>
              <a:rPr sz="1600" spc="-204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KPI </a:t>
            </a:r>
            <a:r>
              <a:rPr sz="1600" spc="-50" dirty="0">
                <a:latin typeface="Arial Black"/>
                <a:cs typeface="Arial Black"/>
              </a:rPr>
              <a:t>After</a:t>
            </a:r>
            <a:r>
              <a:rPr sz="1600" spc="-175" dirty="0">
                <a:latin typeface="Arial Black"/>
                <a:cs typeface="Arial Black"/>
              </a:rPr>
              <a:t> </a:t>
            </a:r>
            <a:r>
              <a:rPr sz="1600" spc="-35" dirty="0">
                <a:latin typeface="Arial Black"/>
                <a:cs typeface="Arial Black"/>
              </a:rPr>
              <a:t>the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60" dirty="0">
                <a:latin typeface="Arial Black"/>
                <a:cs typeface="Arial Black"/>
              </a:rPr>
              <a:t>5G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Launch</a:t>
            </a:r>
            <a:endParaRPr sz="1600" dirty="0">
              <a:latin typeface="Arial Black"/>
              <a:cs typeface="Arial Black"/>
            </a:endParaRPr>
          </a:p>
          <a:p>
            <a:pPr marL="12700" marR="5080" algn="just">
              <a:lnSpc>
                <a:spcPct val="128600"/>
              </a:lnSpc>
            </a:pPr>
            <a:r>
              <a:rPr sz="1600" spc="6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Churn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Rate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Percentage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(Chg%)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is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underperforming after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the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5G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launch,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showing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220" dirty="0">
                <a:latin typeface="Arial"/>
                <a:cs typeface="Arial"/>
              </a:rPr>
              <a:t>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385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0.50%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decline.</a:t>
            </a:r>
            <a:endParaRPr sz="1600" dirty="0">
              <a:latin typeface="Arial"/>
              <a:cs typeface="Arial"/>
            </a:endParaRPr>
          </a:p>
          <a:p>
            <a:pPr marL="12700" marR="22225" algn="just">
              <a:lnSpc>
                <a:spcPct val="128600"/>
              </a:lnSpc>
            </a:pPr>
            <a:r>
              <a:rPr sz="1600" spc="105" dirty="0">
                <a:latin typeface="Arial"/>
                <a:cs typeface="Arial"/>
              </a:rPr>
              <a:t>Additionally,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cities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like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Delhi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305" dirty="0">
                <a:latin typeface="Arial"/>
                <a:cs typeface="Arial"/>
              </a:rPr>
              <a:t>(-</a:t>
            </a:r>
            <a:r>
              <a:rPr sz="1600" dirty="0">
                <a:latin typeface="Arial"/>
                <a:cs typeface="Arial"/>
              </a:rPr>
              <a:t>2.83%),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Chennai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310" dirty="0">
                <a:latin typeface="Arial"/>
                <a:cs typeface="Arial"/>
              </a:rPr>
              <a:t>(-</a:t>
            </a:r>
            <a:r>
              <a:rPr sz="1600" spc="-10" dirty="0">
                <a:latin typeface="Arial"/>
                <a:cs typeface="Arial"/>
              </a:rPr>
              <a:t>2.59%), </a:t>
            </a:r>
            <a:r>
              <a:rPr sz="1600" spc="200" dirty="0">
                <a:latin typeface="Arial"/>
                <a:cs typeface="Arial"/>
              </a:rPr>
              <a:t>and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95" dirty="0">
                <a:latin typeface="Arial"/>
                <a:cs typeface="Arial"/>
              </a:rPr>
              <a:t>Ahmedabad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305" dirty="0">
                <a:latin typeface="Arial"/>
                <a:cs typeface="Arial"/>
              </a:rPr>
              <a:t>(-</a:t>
            </a:r>
            <a:r>
              <a:rPr sz="1600" dirty="0">
                <a:latin typeface="Arial"/>
                <a:cs typeface="Arial"/>
              </a:rPr>
              <a:t>2.02%)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reported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significant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revenue </a:t>
            </a:r>
            <a:r>
              <a:rPr sz="1600" spc="100" dirty="0">
                <a:latin typeface="Arial"/>
                <a:cs typeface="Arial"/>
              </a:rPr>
              <a:t>drops,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contributing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overall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underperformance.</a:t>
            </a:r>
            <a:endParaRPr sz="1600" dirty="0">
              <a:latin typeface="Arial"/>
              <a:cs typeface="Arial"/>
            </a:endParaRPr>
          </a:p>
          <a:p>
            <a:pPr marL="12700" marR="544195" algn="just">
              <a:lnSpc>
                <a:spcPct val="128600"/>
              </a:lnSpc>
            </a:pPr>
            <a:r>
              <a:rPr sz="1600" dirty="0">
                <a:latin typeface="Arial"/>
                <a:cs typeface="Arial"/>
              </a:rPr>
              <a:t>This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indicates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60" dirty="0">
                <a:latin typeface="Arial"/>
                <a:cs typeface="Arial"/>
              </a:rPr>
              <a:t>customer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attrition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200" dirty="0">
                <a:latin typeface="Arial"/>
                <a:cs typeface="Arial"/>
              </a:rPr>
              <a:t>and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challenges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in </a:t>
            </a:r>
            <a:r>
              <a:rPr sz="1600" spc="140" dirty="0">
                <a:latin typeface="Arial"/>
                <a:cs typeface="Arial"/>
              </a:rPr>
              <a:t>retaining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subscribers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195" dirty="0">
                <a:latin typeface="Arial"/>
                <a:cs typeface="Arial"/>
              </a:rPr>
              <a:t>post-</a:t>
            </a:r>
            <a:r>
              <a:rPr sz="1600" spc="80" dirty="0">
                <a:latin typeface="Arial"/>
                <a:cs typeface="Arial"/>
              </a:rPr>
              <a:t>5G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80" dirty="0">
                <a:latin typeface="Arial"/>
                <a:cs typeface="Arial"/>
              </a:rPr>
              <a:t>rollout.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2189" y="6473537"/>
            <a:ext cx="6361430" cy="3163751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spc="-95" dirty="0">
                <a:latin typeface="Arial Black"/>
                <a:cs typeface="Arial Black"/>
              </a:rPr>
              <a:t>Key</a:t>
            </a:r>
            <a:r>
              <a:rPr sz="2000" spc="-200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Insights:</a:t>
            </a:r>
            <a:endParaRPr sz="2000" dirty="0">
              <a:latin typeface="Arial Black"/>
              <a:cs typeface="Arial Black"/>
            </a:endParaRPr>
          </a:p>
          <a:p>
            <a:pPr marL="397510" indent="-193040">
              <a:lnSpc>
                <a:spcPct val="100000"/>
              </a:lnSpc>
              <a:spcBef>
                <a:spcPts val="550"/>
              </a:spcBef>
              <a:buChar char="•"/>
              <a:tabLst>
                <a:tab pos="397510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market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share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135" dirty="0">
                <a:latin typeface="Arial"/>
                <a:cs typeface="Arial"/>
              </a:rPr>
              <a:t>peaked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180" dirty="0">
                <a:latin typeface="Arial"/>
                <a:cs typeface="Arial"/>
              </a:rPr>
              <a:t>at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20.97%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90" dirty="0">
                <a:latin typeface="Arial"/>
                <a:cs typeface="Arial"/>
              </a:rPr>
              <a:t>in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120" dirty="0">
                <a:latin typeface="Arial"/>
                <a:cs typeface="Arial"/>
              </a:rPr>
              <a:t>March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but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90" dirty="0">
                <a:latin typeface="Arial"/>
                <a:cs typeface="Arial"/>
              </a:rPr>
              <a:t>has</a:t>
            </a:r>
            <a:endParaRPr sz="2000" dirty="0">
              <a:latin typeface="Arial"/>
              <a:cs typeface="Arial"/>
            </a:endParaRPr>
          </a:p>
          <a:p>
            <a:pPr marL="398145" marR="815975">
              <a:lnSpc>
                <a:spcPts val="2700"/>
              </a:lnSpc>
              <a:spcBef>
                <a:spcPts val="180"/>
              </a:spcBef>
            </a:pPr>
            <a:r>
              <a:rPr sz="2000" spc="114" dirty="0">
                <a:latin typeface="Arial"/>
                <a:cs typeface="Arial"/>
              </a:rPr>
              <a:t>since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declined,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reaching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17.84%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September, </a:t>
            </a:r>
            <a:r>
              <a:rPr sz="2000" spc="125" dirty="0">
                <a:latin typeface="Arial"/>
                <a:cs typeface="Arial"/>
              </a:rPr>
              <a:t>reflecting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22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80" dirty="0">
                <a:latin typeface="Arial"/>
                <a:cs typeface="Arial"/>
              </a:rPr>
              <a:t>downward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95" dirty="0">
                <a:latin typeface="Arial"/>
                <a:cs typeface="Arial"/>
              </a:rPr>
              <a:t>trend.</a:t>
            </a:r>
            <a:endParaRPr sz="2000" dirty="0">
              <a:latin typeface="Arial"/>
              <a:cs typeface="Arial"/>
            </a:endParaRPr>
          </a:p>
          <a:p>
            <a:pPr marL="398145" marR="318135" indent="-193675">
              <a:lnSpc>
                <a:spcPts val="2700"/>
              </a:lnSpc>
              <a:buChar char="•"/>
              <a:tabLst>
                <a:tab pos="398145" algn="l"/>
              </a:tabLst>
            </a:pPr>
            <a:r>
              <a:rPr sz="2000" spc="150" dirty="0">
                <a:latin typeface="Arial"/>
                <a:cs typeface="Arial"/>
              </a:rPr>
              <a:t>Competitors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such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35" dirty="0">
                <a:latin typeface="Arial"/>
                <a:cs typeface="Arial"/>
              </a:rPr>
              <a:t>as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PIO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00" dirty="0">
                <a:latin typeface="Arial"/>
                <a:cs typeface="Arial"/>
              </a:rPr>
              <a:t>and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Britel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180" dirty="0">
                <a:latin typeface="Arial"/>
                <a:cs typeface="Arial"/>
              </a:rPr>
              <a:t>appear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hold </a:t>
            </a:r>
            <a:r>
              <a:rPr sz="2000" spc="180" dirty="0">
                <a:latin typeface="Arial"/>
                <a:cs typeface="Arial"/>
              </a:rPr>
              <a:t>more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stable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or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130" dirty="0">
                <a:latin typeface="Arial"/>
                <a:cs typeface="Arial"/>
              </a:rPr>
              <a:t>increasing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shares,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indicating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a </a:t>
            </a:r>
            <a:r>
              <a:rPr sz="2000" spc="145" dirty="0">
                <a:latin typeface="Arial"/>
                <a:cs typeface="Arial"/>
              </a:rPr>
              <a:t>potential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loss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30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market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competitiveness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90" dirty="0">
                <a:latin typeface="Arial"/>
                <a:cs typeface="Arial"/>
              </a:rPr>
              <a:t>for </a:t>
            </a:r>
            <a:r>
              <a:rPr sz="2000" spc="70" dirty="0">
                <a:latin typeface="Arial"/>
                <a:cs typeface="Arial"/>
              </a:rPr>
              <a:t>WaveCon.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95609" y="3410404"/>
            <a:ext cx="3086735" cy="2469515"/>
            <a:chOff x="1195609" y="3410404"/>
            <a:chExt cx="3086735" cy="2469515"/>
          </a:xfrm>
        </p:grpSpPr>
        <p:sp>
          <p:nvSpPr>
            <p:cNvPr id="3" name="object 3"/>
            <p:cNvSpPr/>
            <p:nvPr/>
          </p:nvSpPr>
          <p:spPr>
            <a:xfrm>
              <a:off x="1195609" y="4552840"/>
              <a:ext cx="3086735" cy="1327150"/>
            </a:xfrm>
            <a:custGeom>
              <a:avLst/>
              <a:gdLst/>
              <a:ahLst/>
              <a:cxnLst/>
              <a:rect l="l" t="t" r="r" b="b"/>
              <a:pathLst>
                <a:path w="3086735" h="1327150">
                  <a:moveTo>
                    <a:pt x="3064091" y="0"/>
                  </a:moveTo>
                  <a:lnTo>
                    <a:pt x="2693539" y="6742"/>
                  </a:lnTo>
                  <a:lnTo>
                    <a:pt x="2682024" y="10208"/>
                  </a:lnTo>
                  <a:lnTo>
                    <a:pt x="2674465" y="18597"/>
                  </a:lnTo>
                  <a:lnTo>
                    <a:pt x="2672080" y="29597"/>
                  </a:lnTo>
                  <a:lnTo>
                    <a:pt x="2676092" y="40897"/>
                  </a:lnTo>
                  <a:lnTo>
                    <a:pt x="2734162" y="123995"/>
                  </a:lnTo>
                  <a:lnTo>
                    <a:pt x="2733901" y="125479"/>
                  </a:lnTo>
                  <a:lnTo>
                    <a:pt x="1500977" y="1001128"/>
                  </a:lnTo>
                  <a:lnTo>
                    <a:pt x="1498764" y="1000008"/>
                  </a:lnTo>
                  <a:lnTo>
                    <a:pt x="1498763" y="323512"/>
                  </a:lnTo>
                  <a:lnTo>
                    <a:pt x="1494128" y="315364"/>
                  </a:lnTo>
                  <a:lnTo>
                    <a:pt x="1486603" y="310912"/>
                  </a:lnTo>
                  <a:lnTo>
                    <a:pt x="1480652" y="308346"/>
                  </a:lnTo>
                  <a:lnTo>
                    <a:pt x="1474344" y="307405"/>
                  </a:lnTo>
                  <a:lnTo>
                    <a:pt x="1468008" y="308094"/>
                  </a:lnTo>
                  <a:lnTo>
                    <a:pt x="1461969" y="310418"/>
                  </a:lnTo>
                  <a:lnTo>
                    <a:pt x="8055" y="1100772"/>
                  </a:lnTo>
                  <a:lnTo>
                    <a:pt x="3734" y="1106116"/>
                  </a:lnTo>
                  <a:lnTo>
                    <a:pt x="0" y="1118768"/>
                  </a:lnTo>
                  <a:lnTo>
                    <a:pt x="707" y="1125615"/>
                  </a:lnTo>
                  <a:lnTo>
                    <a:pt x="65759" y="1245180"/>
                  </a:lnTo>
                  <a:lnTo>
                    <a:pt x="72101" y="1252766"/>
                  </a:lnTo>
                  <a:lnTo>
                    <a:pt x="80571" y="1257173"/>
                  </a:lnTo>
                  <a:lnTo>
                    <a:pt x="90085" y="1258082"/>
                  </a:lnTo>
                  <a:lnTo>
                    <a:pt x="99557" y="1255174"/>
                  </a:lnTo>
                  <a:lnTo>
                    <a:pt x="1317446" y="593085"/>
                  </a:lnTo>
                  <a:lnTo>
                    <a:pt x="1319399" y="594231"/>
                  </a:lnTo>
                  <a:lnTo>
                    <a:pt x="1319399" y="1307250"/>
                  </a:lnTo>
                  <a:lnTo>
                    <a:pt x="1349371" y="1326737"/>
                  </a:lnTo>
                  <a:lnTo>
                    <a:pt x="1354449" y="1325175"/>
                  </a:lnTo>
                  <a:lnTo>
                    <a:pt x="2836760" y="272410"/>
                  </a:lnTo>
                  <a:lnTo>
                    <a:pt x="2838322" y="272696"/>
                  </a:lnTo>
                  <a:lnTo>
                    <a:pt x="2913318" y="380057"/>
                  </a:lnTo>
                  <a:lnTo>
                    <a:pt x="2922554" y="387621"/>
                  </a:lnTo>
                  <a:lnTo>
                    <a:pt x="2933695" y="389165"/>
                  </a:lnTo>
                  <a:lnTo>
                    <a:pt x="2944151" y="385002"/>
                  </a:lnTo>
                  <a:lnTo>
                    <a:pt x="2951337" y="375449"/>
                  </a:lnTo>
                  <a:lnTo>
                    <a:pt x="3084923" y="29547"/>
                  </a:lnTo>
                  <a:lnTo>
                    <a:pt x="3086172" y="18817"/>
                  </a:lnTo>
                  <a:lnTo>
                    <a:pt x="3082417" y="9267"/>
                  </a:lnTo>
                  <a:lnTo>
                    <a:pt x="3074706" y="2471"/>
                  </a:lnTo>
                  <a:lnTo>
                    <a:pt x="3064091" y="0"/>
                  </a:lnTo>
                  <a:close/>
                </a:path>
              </a:pathLst>
            </a:custGeom>
            <a:solidFill>
              <a:srgbClr val="F05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69140" y="4099499"/>
              <a:ext cx="356235" cy="1172210"/>
            </a:xfrm>
            <a:custGeom>
              <a:avLst/>
              <a:gdLst/>
              <a:ahLst/>
              <a:cxnLst/>
              <a:rect l="l" t="t" r="r" b="b"/>
              <a:pathLst>
                <a:path w="356235" h="1172210">
                  <a:moveTo>
                    <a:pt x="355083" y="0"/>
                  </a:moveTo>
                  <a:lnTo>
                    <a:pt x="1067" y="0"/>
                  </a:lnTo>
                  <a:lnTo>
                    <a:pt x="0" y="1067"/>
                  </a:lnTo>
                  <a:lnTo>
                    <a:pt x="0" y="1170811"/>
                  </a:lnTo>
                  <a:lnTo>
                    <a:pt x="1953" y="1172009"/>
                  </a:lnTo>
                  <a:lnTo>
                    <a:pt x="354901" y="980067"/>
                  </a:lnTo>
                  <a:lnTo>
                    <a:pt x="356151" y="978844"/>
                  </a:lnTo>
                  <a:lnTo>
                    <a:pt x="356151" y="2421"/>
                  </a:lnTo>
                  <a:lnTo>
                    <a:pt x="356151" y="1067"/>
                  </a:lnTo>
                  <a:lnTo>
                    <a:pt x="355083" y="0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3589" y="3410404"/>
              <a:ext cx="356235" cy="1710055"/>
            </a:xfrm>
            <a:custGeom>
              <a:avLst/>
              <a:gdLst/>
              <a:ahLst/>
              <a:cxnLst/>
              <a:rect l="l" t="t" r="r" b="b"/>
              <a:pathLst>
                <a:path w="356235" h="1710054">
                  <a:moveTo>
                    <a:pt x="355057" y="0"/>
                  </a:moveTo>
                  <a:lnTo>
                    <a:pt x="1067" y="0"/>
                  </a:lnTo>
                  <a:lnTo>
                    <a:pt x="0" y="1067"/>
                  </a:lnTo>
                  <a:lnTo>
                    <a:pt x="0" y="1708421"/>
                  </a:lnTo>
                  <a:lnTo>
                    <a:pt x="2187" y="1709540"/>
                  </a:lnTo>
                  <a:lnTo>
                    <a:pt x="355136" y="1458894"/>
                  </a:lnTo>
                  <a:lnTo>
                    <a:pt x="356151" y="1457696"/>
                  </a:lnTo>
                  <a:lnTo>
                    <a:pt x="356151" y="2395"/>
                  </a:lnTo>
                  <a:lnTo>
                    <a:pt x="356151" y="1067"/>
                  </a:lnTo>
                  <a:lnTo>
                    <a:pt x="355057" y="0"/>
                  </a:lnTo>
                  <a:close/>
                </a:path>
              </a:pathLst>
            </a:custGeom>
            <a:solidFill>
              <a:srgbClr val="0070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5597" y="4298653"/>
              <a:ext cx="356235" cy="1130300"/>
            </a:xfrm>
            <a:custGeom>
              <a:avLst/>
              <a:gdLst/>
              <a:ahLst/>
              <a:cxnLst/>
              <a:rect l="l" t="t" r="r" b="b"/>
              <a:pathLst>
                <a:path w="356235" h="1130300">
                  <a:moveTo>
                    <a:pt x="354979" y="0"/>
                  </a:moveTo>
                  <a:lnTo>
                    <a:pt x="1093" y="0"/>
                  </a:lnTo>
                  <a:lnTo>
                    <a:pt x="0" y="1067"/>
                  </a:lnTo>
                  <a:lnTo>
                    <a:pt x="0" y="500069"/>
                  </a:lnTo>
                  <a:lnTo>
                    <a:pt x="677" y="500954"/>
                  </a:lnTo>
                  <a:lnTo>
                    <a:pt x="7942" y="503245"/>
                  </a:lnTo>
                  <a:lnTo>
                    <a:pt x="13957" y="506057"/>
                  </a:lnTo>
                  <a:lnTo>
                    <a:pt x="51790" y="542184"/>
                  </a:lnTo>
                  <a:lnTo>
                    <a:pt x="63590" y="586447"/>
                  </a:lnTo>
                  <a:lnTo>
                    <a:pt x="63590" y="1128690"/>
                  </a:lnTo>
                  <a:lnTo>
                    <a:pt x="65803" y="1129835"/>
                  </a:lnTo>
                  <a:lnTo>
                    <a:pt x="355083" y="924408"/>
                  </a:lnTo>
                  <a:lnTo>
                    <a:pt x="356073" y="923211"/>
                  </a:lnTo>
                  <a:lnTo>
                    <a:pt x="356073" y="2421"/>
                  </a:lnTo>
                  <a:lnTo>
                    <a:pt x="356073" y="1067"/>
                  </a:lnTo>
                  <a:lnTo>
                    <a:pt x="354979" y="0"/>
                  </a:lnTo>
                  <a:close/>
                </a:path>
              </a:pathLst>
            </a:custGeom>
            <a:solidFill>
              <a:srgbClr val="D21C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2420" y="3697705"/>
              <a:ext cx="356235" cy="1322070"/>
            </a:xfrm>
            <a:custGeom>
              <a:avLst/>
              <a:gdLst/>
              <a:ahLst/>
              <a:cxnLst/>
              <a:rect l="l" t="t" r="r" b="b"/>
              <a:pathLst>
                <a:path w="356235" h="1322070">
                  <a:moveTo>
                    <a:pt x="354979" y="0"/>
                  </a:moveTo>
                  <a:lnTo>
                    <a:pt x="1093" y="0"/>
                  </a:lnTo>
                  <a:lnTo>
                    <a:pt x="0" y="1067"/>
                  </a:lnTo>
                  <a:lnTo>
                    <a:pt x="0" y="1320788"/>
                  </a:lnTo>
                  <a:lnTo>
                    <a:pt x="1953" y="1321934"/>
                  </a:lnTo>
                  <a:lnTo>
                    <a:pt x="354797" y="1130122"/>
                  </a:lnTo>
                  <a:lnTo>
                    <a:pt x="356047" y="1128846"/>
                  </a:lnTo>
                  <a:lnTo>
                    <a:pt x="356047" y="2421"/>
                  </a:lnTo>
                  <a:lnTo>
                    <a:pt x="356047" y="1067"/>
                  </a:lnTo>
                  <a:lnTo>
                    <a:pt x="354979" y="0"/>
                  </a:lnTo>
                  <a:close/>
                </a:path>
              </a:pathLst>
            </a:custGeom>
            <a:solidFill>
              <a:srgbClr val="F05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7209028" y="1962530"/>
            <a:ext cx="3870325" cy="40005"/>
          </a:xfrm>
          <a:custGeom>
            <a:avLst/>
            <a:gdLst/>
            <a:ahLst/>
            <a:cxnLst/>
            <a:rect l="l" t="t" r="r" b="b"/>
            <a:pathLst>
              <a:path w="3870325" h="40005">
                <a:moveTo>
                  <a:pt x="0" y="39877"/>
                </a:moveTo>
                <a:lnTo>
                  <a:pt x="38699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4891532" y="3201162"/>
            <a:ext cx="11543030" cy="5014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358775" indent="-227329">
              <a:lnSpc>
                <a:spcPct val="115199"/>
              </a:lnSpc>
              <a:spcBef>
                <a:spcPts val="100"/>
              </a:spcBef>
              <a:buFont typeface="Arial"/>
              <a:buChar char="•"/>
              <a:tabLst>
                <a:tab pos="239395" algn="l"/>
              </a:tabLst>
            </a:pPr>
            <a:r>
              <a:rPr sz="2800" spc="-120" dirty="0">
                <a:latin typeface="Arial Black"/>
                <a:cs typeface="Arial Black"/>
              </a:rPr>
              <a:t>Flexible</a:t>
            </a:r>
            <a:r>
              <a:rPr sz="2800" spc="-250" dirty="0">
                <a:latin typeface="Arial Black"/>
                <a:cs typeface="Arial Black"/>
              </a:rPr>
              <a:t> </a:t>
            </a:r>
            <a:r>
              <a:rPr sz="2800" spc="-80" dirty="0">
                <a:latin typeface="Arial Black"/>
                <a:cs typeface="Arial Black"/>
              </a:rPr>
              <a:t>Plans:</a:t>
            </a:r>
            <a:r>
              <a:rPr sz="2800" spc="-95" dirty="0">
                <a:latin typeface="Arial Black"/>
                <a:cs typeface="Arial Black"/>
              </a:rPr>
              <a:t> </a:t>
            </a:r>
            <a:r>
              <a:rPr sz="2800" spc="145" dirty="0"/>
              <a:t>Introduce</a:t>
            </a:r>
            <a:r>
              <a:rPr sz="2800" spc="20" dirty="0"/>
              <a:t> </a:t>
            </a:r>
            <a:r>
              <a:rPr sz="2800" spc="150" dirty="0"/>
              <a:t>customizable</a:t>
            </a:r>
            <a:r>
              <a:rPr sz="2800" spc="20" dirty="0"/>
              <a:t> </a:t>
            </a:r>
            <a:r>
              <a:rPr sz="2800" spc="150" dirty="0"/>
              <a:t>plans</a:t>
            </a:r>
            <a:r>
              <a:rPr sz="2800" spc="40" dirty="0"/>
              <a:t> </a:t>
            </a:r>
            <a:r>
              <a:rPr sz="2800" spc="140" dirty="0"/>
              <a:t>where</a:t>
            </a:r>
            <a:r>
              <a:rPr sz="2800" spc="5" dirty="0"/>
              <a:t> </a:t>
            </a:r>
            <a:r>
              <a:rPr sz="2800" spc="90" dirty="0"/>
              <a:t>users</a:t>
            </a:r>
            <a:r>
              <a:rPr sz="2800" spc="30" dirty="0"/>
              <a:t> </a:t>
            </a:r>
            <a:r>
              <a:rPr sz="2800" spc="204" dirty="0"/>
              <a:t>can</a:t>
            </a:r>
            <a:r>
              <a:rPr sz="2800" spc="15" dirty="0"/>
              <a:t> </a:t>
            </a:r>
            <a:r>
              <a:rPr sz="2800" spc="120" dirty="0"/>
              <a:t>select</a:t>
            </a:r>
            <a:r>
              <a:rPr sz="2800" spc="-10" dirty="0"/>
              <a:t> </a:t>
            </a:r>
            <a:r>
              <a:rPr sz="2800" spc="95" dirty="0"/>
              <a:t>validity,</a:t>
            </a:r>
            <a:r>
              <a:rPr sz="2800" spc="5" dirty="0"/>
              <a:t> </a:t>
            </a:r>
            <a:r>
              <a:rPr sz="2800" spc="140" dirty="0"/>
              <a:t>data, </a:t>
            </a:r>
            <a:r>
              <a:rPr sz="2800" spc="220" dirty="0"/>
              <a:t>and</a:t>
            </a:r>
            <a:r>
              <a:rPr sz="2800" spc="5" dirty="0"/>
              <a:t> </a:t>
            </a:r>
            <a:r>
              <a:rPr sz="2800" spc="130" dirty="0"/>
              <a:t>benefits</a:t>
            </a:r>
            <a:r>
              <a:rPr sz="2800" spc="-30" dirty="0"/>
              <a:t> </a:t>
            </a:r>
            <a:r>
              <a:rPr sz="2800" spc="140" dirty="0"/>
              <a:t>as</a:t>
            </a:r>
            <a:r>
              <a:rPr sz="2800" spc="-10" dirty="0"/>
              <a:t> </a:t>
            </a:r>
            <a:r>
              <a:rPr sz="2800" spc="150" dirty="0"/>
              <a:t>per</a:t>
            </a:r>
            <a:r>
              <a:rPr sz="2800" spc="-5" dirty="0"/>
              <a:t> </a:t>
            </a:r>
            <a:r>
              <a:rPr sz="2800" spc="125" dirty="0"/>
              <a:t>their</a:t>
            </a:r>
            <a:r>
              <a:rPr sz="2800" spc="-30" dirty="0"/>
              <a:t> </a:t>
            </a:r>
            <a:r>
              <a:rPr sz="2800" spc="85" dirty="0"/>
              <a:t>needs.</a:t>
            </a:r>
          </a:p>
          <a:p>
            <a:pPr marL="239395" marR="5080" indent="-227329">
              <a:lnSpc>
                <a:spcPct val="114799"/>
              </a:lnSpc>
              <a:spcBef>
                <a:spcPts val="10"/>
              </a:spcBef>
              <a:buFont typeface="Arial"/>
              <a:buChar char="•"/>
              <a:tabLst>
                <a:tab pos="239395" algn="l"/>
              </a:tabLst>
            </a:pPr>
            <a:r>
              <a:rPr sz="2800" spc="-120" dirty="0">
                <a:latin typeface="Arial Black"/>
                <a:cs typeface="Arial Black"/>
              </a:rPr>
              <a:t>Focus</a:t>
            </a:r>
            <a:r>
              <a:rPr sz="2800" spc="-215" dirty="0">
                <a:latin typeface="Arial Black"/>
                <a:cs typeface="Arial Black"/>
              </a:rPr>
              <a:t> </a:t>
            </a:r>
            <a:r>
              <a:rPr sz="2800" spc="-35" dirty="0">
                <a:latin typeface="Arial Black"/>
                <a:cs typeface="Arial Black"/>
              </a:rPr>
              <a:t>on</a:t>
            </a:r>
            <a:r>
              <a:rPr sz="2800" spc="-229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Value-</a:t>
            </a:r>
            <a:r>
              <a:rPr sz="2800" spc="-40" dirty="0">
                <a:latin typeface="Arial Black"/>
                <a:cs typeface="Arial Black"/>
              </a:rPr>
              <a:t>Added</a:t>
            </a:r>
            <a:r>
              <a:rPr sz="2800" spc="-245" dirty="0">
                <a:latin typeface="Arial Black"/>
                <a:cs typeface="Arial Black"/>
              </a:rPr>
              <a:t> </a:t>
            </a:r>
            <a:r>
              <a:rPr sz="2800" spc="-95" dirty="0">
                <a:latin typeface="Arial Black"/>
                <a:cs typeface="Arial Black"/>
              </a:rPr>
              <a:t>Features:</a:t>
            </a:r>
            <a:r>
              <a:rPr sz="2800" spc="-125" dirty="0">
                <a:latin typeface="Arial Black"/>
                <a:cs typeface="Arial Black"/>
              </a:rPr>
              <a:t> </a:t>
            </a:r>
            <a:r>
              <a:rPr sz="2800" spc="170" dirty="0"/>
              <a:t>Add</a:t>
            </a:r>
            <a:r>
              <a:rPr sz="2800" spc="25" dirty="0"/>
              <a:t> </a:t>
            </a:r>
            <a:r>
              <a:rPr sz="2800" spc="135" dirty="0"/>
              <a:t>features</a:t>
            </a:r>
            <a:r>
              <a:rPr sz="2800" spc="15" dirty="0"/>
              <a:t> </a:t>
            </a:r>
            <a:r>
              <a:rPr sz="2800" spc="60" dirty="0"/>
              <a:t>like</a:t>
            </a:r>
            <a:r>
              <a:rPr sz="2800" spc="20" dirty="0"/>
              <a:t> </a:t>
            </a:r>
            <a:r>
              <a:rPr sz="2800" spc="-95" dirty="0"/>
              <a:t>OTT</a:t>
            </a:r>
            <a:r>
              <a:rPr sz="2800" spc="15" dirty="0"/>
              <a:t> </a:t>
            </a:r>
            <a:r>
              <a:rPr sz="2800" spc="110" dirty="0"/>
              <a:t>bundles,</a:t>
            </a:r>
            <a:r>
              <a:rPr sz="2800" spc="55" dirty="0"/>
              <a:t> </a:t>
            </a:r>
            <a:r>
              <a:rPr sz="2800" spc="225" dirty="0"/>
              <a:t>gaming</a:t>
            </a:r>
            <a:r>
              <a:rPr sz="2800" spc="35" dirty="0"/>
              <a:t> </a:t>
            </a:r>
            <a:r>
              <a:rPr sz="2800" spc="50" dirty="0"/>
              <a:t>perks,</a:t>
            </a:r>
            <a:r>
              <a:rPr sz="2800" spc="55" dirty="0"/>
              <a:t> </a:t>
            </a:r>
            <a:r>
              <a:rPr sz="2800" spc="130" dirty="0"/>
              <a:t>or</a:t>
            </a:r>
            <a:r>
              <a:rPr sz="2800" spc="25" dirty="0"/>
              <a:t> </a:t>
            </a:r>
            <a:r>
              <a:rPr sz="2800" spc="45" dirty="0"/>
              <a:t>5G </a:t>
            </a:r>
            <a:r>
              <a:rPr sz="2800" spc="160" dirty="0"/>
              <a:t>speed</a:t>
            </a:r>
            <a:r>
              <a:rPr sz="2800" dirty="0"/>
              <a:t> </a:t>
            </a:r>
            <a:r>
              <a:rPr sz="2800" spc="130" dirty="0"/>
              <a:t>boosters</a:t>
            </a:r>
            <a:r>
              <a:rPr sz="2800" spc="5" dirty="0"/>
              <a:t> </a:t>
            </a:r>
            <a:r>
              <a:rPr sz="2800" spc="175" dirty="0"/>
              <a:t>to</a:t>
            </a:r>
            <a:r>
              <a:rPr sz="2800" spc="-5" dirty="0"/>
              <a:t> </a:t>
            </a:r>
            <a:r>
              <a:rPr sz="2800" spc="140" dirty="0"/>
              <a:t>differentiate</a:t>
            </a:r>
            <a:r>
              <a:rPr sz="2800" spc="-25" dirty="0"/>
              <a:t> </a:t>
            </a:r>
            <a:r>
              <a:rPr sz="2800" spc="185" dirty="0"/>
              <a:t>from</a:t>
            </a:r>
            <a:r>
              <a:rPr sz="2800" spc="-10" dirty="0"/>
              <a:t> </a:t>
            </a:r>
            <a:r>
              <a:rPr sz="2800" spc="135" dirty="0"/>
              <a:t>competitors.</a:t>
            </a:r>
          </a:p>
          <a:p>
            <a:pPr marL="239395" indent="-22669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39395" algn="l"/>
              </a:tabLst>
            </a:pPr>
            <a:r>
              <a:rPr sz="2800" spc="-50" dirty="0">
                <a:latin typeface="Arial Black"/>
                <a:cs typeface="Arial Black"/>
              </a:rPr>
              <a:t>Affordable</a:t>
            </a:r>
            <a:r>
              <a:rPr sz="2800" spc="-250" dirty="0">
                <a:latin typeface="Arial Black"/>
                <a:cs typeface="Arial Black"/>
              </a:rPr>
              <a:t> </a:t>
            </a:r>
            <a:r>
              <a:rPr sz="2800" spc="-100" dirty="0">
                <a:latin typeface="Arial Black"/>
                <a:cs typeface="Arial Black"/>
              </a:rPr>
              <a:t>5G</a:t>
            </a:r>
            <a:r>
              <a:rPr sz="2800" spc="-229" dirty="0">
                <a:latin typeface="Arial Black"/>
                <a:cs typeface="Arial Black"/>
              </a:rPr>
              <a:t> </a:t>
            </a:r>
            <a:r>
              <a:rPr sz="2800" spc="-50" dirty="0">
                <a:latin typeface="Arial Black"/>
                <a:cs typeface="Arial Black"/>
              </a:rPr>
              <a:t>Data</a:t>
            </a:r>
            <a:r>
              <a:rPr sz="2800" spc="-235" dirty="0">
                <a:latin typeface="Arial Black"/>
                <a:cs typeface="Arial Black"/>
              </a:rPr>
              <a:t> </a:t>
            </a:r>
            <a:r>
              <a:rPr sz="2800" spc="-85" dirty="0">
                <a:latin typeface="Arial Black"/>
                <a:cs typeface="Arial Black"/>
              </a:rPr>
              <a:t>Plans:</a:t>
            </a:r>
            <a:r>
              <a:rPr sz="2800" spc="-110" dirty="0">
                <a:latin typeface="Arial Black"/>
                <a:cs typeface="Arial Black"/>
              </a:rPr>
              <a:t> </a:t>
            </a:r>
            <a:r>
              <a:rPr sz="2800" spc="114" dirty="0"/>
              <a:t>Develop</a:t>
            </a:r>
            <a:r>
              <a:rPr sz="2800" spc="-15" dirty="0"/>
              <a:t> </a:t>
            </a:r>
            <a:r>
              <a:rPr sz="2800" spc="130" dirty="0"/>
              <a:t>affordable,</a:t>
            </a:r>
            <a:r>
              <a:rPr sz="2800" spc="15" dirty="0"/>
              <a:t> </a:t>
            </a:r>
            <a:r>
              <a:rPr sz="2800" spc="215" dirty="0"/>
              <a:t>high-</a:t>
            </a:r>
            <a:r>
              <a:rPr sz="2800" spc="185" dirty="0"/>
              <a:t>capacity</a:t>
            </a:r>
            <a:r>
              <a:rPr sz="2800" spc="55" dirty="0"/>
              <a:t> </a:t>
            </a:r>
            <a:r>
              <a:rPr sz="2800" spc="70" dirty="0"/>
              <a:t>5G</a:t>
            </a:r>
            <a:r>
              <a:rPr sz="2800" spc="10" dirty="0"/>
              <a:t> </a:t>
            </a:r>
            <a:r>
              <a:rPr sz="2800" spc="150" dirty="0"/>
              <a:t>plans</a:t>
            </a:r>
            <a:r>
              <a:rPr sz="2800" spc="20" dirty="0"/>
              <a:t> </a:t>
            </a:r>
            <a:r>
              <a:rPr sz="2800" spc="175" dirty="0"/>
              <a:t>to</a:t>
            </a:r>
            <a:r>
              <a:rPr sz="2800" dirty="0"/>
              <a:t> </a:t>
            </a:r>
            <a:r>
              <a:rPr sz="2800" spc="175" dirty="0"/>
              <a:t>cater</a:t>
            </a:r>
            <a:r>
              <a:rPr sz="2800" spc="10" dirty="0"/>
              <a:t> </a:t>
            </a:r>
            <a:r>
              <a:rPr sz="2800" spc="150" dirty="0"/>
              <a:t>to</a:t>
            </a:r>
          </a:p>
          <a:p>
            <a:pPr marL="239395">
              <a:lnSpc>
                <a:spcPct val="100000"/>
              </a:lnSpc>
              <a:spcBef>
                <a:spcPts val="385"/>
              </a:spcBef>
            </a:pPr>
            <a:r>
              <a:rPr sz="2800" spc="170" dirty="0"/>
              <a:t>growing</a:t>
            </a:r>
            <a:r>
              <a:rPr sz="2800" spc="10" dirty="0"/>
              <a:t> </a:t>
            </a:r>
            <a:r>
              <a:rPr sz="2800" spc="229" dirty="0"/>
              <a:t>data</a:t>
            </a:r>
            <a:r>
              <a:rPr sz="2800" spc="10" dirty="0"/>
              <a:t> </a:t>
            </a:r>
            <a:r>
              <a:rPr sz="2800" spc="170" dirty="0"/>
              <a:t>usage</a:t>
            </a:r>
            <a:r>
              <a:rPr sz="2800" spc="10" dirty="0"/>
              <a:t> </a:t>
            </a:r>
            <a:r>
              <a:rPr sz="2800" spc="140" dirty="0"/>
              <a:t>trends</a:t>
            </a:r>
            <a:r>
              <a:rPr sz="2800" spc="-10" dirty="0"/>
              <a:t> </a:t>
            </a:r>
            <a:r>
              <a:rPr sz="2800" spc="120" dirty="0"/>
              <a:t>while</a:t>
            </a:r>
            <a:r>
              <a:rPr sz="2800" spc="-15" dirty="0"/>
              <a:t> </a:t>
            </a:r>
            <a:r>
              <a:rPr sz="2800" spc="180" dirty="0"/>
              <a:t>maintaining</a:t>
            </a:r>
            <a:r>
              <a:rPr sz="2800" spc="20" dirty="0"/>
              <a:t> </a:t>
            </a:r>
            <a:r>
              <a:rPr sz="2800" spc="105" dirty="0"/>
              <a:t>profitability.</a:t>
            </a:r>
          </a:p>
          <a:p>
            <a:pPr marL="239395" marR="476250" indent="-227329">
              <a:lnSpc>
                <a:spcPts val="2900"/>
              </a:lnSpc>
              <a:spcBef>
                <a:spcPts val="95"/>
              </a:spcBef>
              <a:buFont typeface="Arial"/>
              <a:buChar char="•"/>
              <a:tabLst>
                <a:tab pos="239395" algn="l"/>
              </a:tabLst>
            </a:pPr>
            <a:r>
              <a:rPr sz="2800" spc="-50" dirty="0">
                <a:latin typeface="Arial Black"/>
                <a:cs typeface="Arial Black"/>
              </a:rPr>
              <a:t>Customer</a:t>
            </a:r>
            <a:r>
              <a:rPr sz="2800" spc="-240" dirty="0">
                <a:latin typeface="Arial Black"/>
                <a:cs typeface="Arial Black"/>
              </a:rPr>
              <a:t> </a:t>
            </a:r>
            <a:r>
              <a:rPr sz="2800" spc="-80" dirty="0">
                <a:latin typeface="Arial Black"/>
                <a:cs typeface="Arial Black"/>
              </a:rPr>
              <a:t>Insights:</a:t>
            </a:r>
            <a:r>
              <a:rPr sz="2800" spc="-110" dirty="0">
                <a:latin typeface="Arial Black"/>
                <a:cs typeface="Arial Black"/>
              </a:rPr>
              <a:t> </a:t>
            </a:r>
            <a:r>
              <a:rPr sz="2800" spc="175" dirty="0"/>
              <a:t>Conduct</a:t>
            </a:r>
            <a:r>
              <a:rPr sz="2800" spc="45" dirty="0"/>
              <a:t> </a:t>
            </a:r>
            <a:r>
              <a:rPr sz="2800" spc="145" dirty="0"/>
              <a:t>regular</a:t>
            </a:r>
            <a:r>
              <a:rPr sz="2800" spc="20" dirty="0"/>
              <a:t> </a:t>
            </a:r>
            <a:r>
              <a:rPr sz="2800" spc="100" dirty="0"/>
              <a:t>surveys</a:t>
            </a:r>
            <a:r>
              <a:rPr sz="2800" spc="10" dirty="0"/>
              <a:t> </a:t>
            </a:r>
            <a:r>
              <a:rPr sz="2800" spc="175" dirty="0"/>
              <a:t>to</a:t>
            </a:r>
            <a:r>
              <a:rPr sz="2800" spc="10" dirty="0"/>
              <a:t> </a:t>
            </a:r>
            <a:r>
              <a:rPr sz="2800" spc="135" dirty="0"/>
              <a:t>identify</a:t>
            </a:r>
            <a:r>
              <a:rPr sz="2800" dirty="0"/>
              <a:t> </a:t>
            </a:r>
            <a:r>
              <a:rPr sz="2800" spc="130" dirty="0"/>
              <a:t>evolving</a:t>
            </a:r>
            <a:r>
              <a:rPr sz="2800" spc="5" dirty="0"/>
              <a:t> </a:t>
            </a:r>
            <a:r>
              <a:rPr sz="2800" spc="130" dirty="0"/>
              <a:t>preferences</a:t>
            </a:r>
            <a:r>
              <a:rPr sz="2800" dirty="0"/>
              <a:t> </a:t>
            </a:r>
            <a:r>
              <a:rPr sz="2800" spc="195" dirty="0"/>
              <a:t>and </a:t>
            </a:r>
            <a:r>
              <a:rPr sz="2800" spc="180" dirty="0"/>
              <a:t>pain</a:t>
            </a:r>
            <a:r>
              <a:rPr sz="2800" spc="10" dirty="0"/>
              <a:t> </a:t>
            </a:r>
            <a:r>
              <a:rPr sz="2800" spc="95" dirty="0"/>
              <a:t>points,</a:t>
            </a:r>
            <a:r>
              <a:rPr sz="2800" spc="-5" dirty="0"/>
              <a:t> </a:t>
            </a:r>
            <a:r>
              <a:rPr sz="2800" spc="140" dirty="0"/>
              <a:t>ensuring</a:t>
            </a:r>
            <a:r>
              <a:rPr sz="2800" spc="5" dirty="0"/>
              <a:t> </a:t>
            </a:r>
            <a:r>
              <a:rPr sz="2800" spc="150" dirty="0"/>
              <a:t>plans</a:t>
            </a:r>
            <a:r>
              <a:rPr sz="2800" spc="5" dirty="0"/>
              <a:t> </a:t>
            </a:r>
            <a:r>
              <a:rPr sz="2800" spc="180" dirty="0"/>
              <a:t>remain</a:t>
            </a:r>
            <a:r>
              <a:rPr sz="2800" dirty="0"/>
              <a:t> </a:t>
            </a:r>
            <a:r>
              <a:rPr sz="2800" spc="135" dirty="0"/>
              <a:t>relevant</a:t>
            </a:r>
            <a:r>
              <a:rPr sz="2800" spc="-15" dirty="0"/>
              <a:t> </a:t>
            </a:r>
            <a:r>
              <a:rPr sz="2800" spc="220" dirty="0"/>
              <a:t>and</a:t>
            </a:r>
            <a:r>
              <a:rPr sz="2800" spc="5" dirty="0"/>
              <a:t> </a:t>
            </a:r>
            <a:r>
              <a:rPr sz="2800" spc="120" dirty="0"/>
              <a:t>attractive.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239385">
              <a:lnSpc>
                <a:spcPct val="100000"/>
              </a:lnSpc>
              <a:spcBef>
                <a:spcPts val="125"/>
              </a:spcBef>
            </a:pPr>
            <a:r>
              <a:rPr spc="185" dirty="0"/>
              <a:t>RECOMMENDATIONS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2846" y="6539230"/>
            <a:ext cx="6650355" cy="1252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50" u="sng" spc="370" dirty="0">
                <a:uFill>
                  <a:solidFill>
                    <a:srgbClr val="000000"/>
                  </a:solidFill>
                </a:uFill>
              </a:rPr>
              <a:t>THANK</a:t>
            </a:r>
            <a:r>
              <a:rPr sz="8050" u="sng" spc="-3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8050" u="sng" spc="455" dirty="0">
                <a:uFill>
                  <a:solidFill>
                    <a:srgbClr val="000000"/>
                  </a:solidFill>
                </a:uFill>
              </a:rPr>
              <a:t>YOU </a:t>
            </a:r>
            <a:endParaRPr sz="8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3186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95"/>
              </a:spcBef>
            </a:pPr>
            <a:r>
              <a:rPr sz="4300" u="heavy" spc="195" dirty="0">
                <a:uFill>
                  <a:solidFill>
                    <a:srgbClr val="000000"/>
                  </a:solidFill>
                </a:uFill>
              </a:rPr>
              <a:t>Table</a:t>
            </a:r>
            <a:r>
              <a:rPr sz="4300" u="heavy" spc="-2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4300" u="heavy" spc="195" dirty="0">
                <a:uFill>
                  <a:solidFill>
                    <a:srgbClr val="000000"/>
                  </a:solidFill>
                </a:uFill>
              </a:rPr>
              <a:t>of</a:t>
            </a:r>
            <a:r>
              <a:rPr sz="4300" u="heavy" spc="-2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4300" u="heavy" spc="190" dirty="0">
                <a:uFill>
                  <a:solidFill>
                    <a:srgbClr val="000000"/>
                  </a:solidFill>
                </a:uFill>
              </a:rPr>
              <a:t>C</a:t>
            </a:r>
            <a:r>
              <a:rPr sz="4300" u="none" spc="190" dirty="0"/>
              <a:t>ontent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1028712" y="2186813"/>
            <a:ext cx="635" cy="0"/>
          </a:xfrm>
          <a:custGeom>
            <a:avLst/>
            <a:gdLst/>
            <a:ahLst/>
            <a:cxnLst/>
            <a:rect l="l" t="t" r="r" b="b"/>
            <a:pathLst>
              <a:path w="634">
                <a:moveTo>
                  <a:pt x="1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45260" y="3009392"/>
            <a:ext cx="15431135" cy="438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indent="-2266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39395" algn="l"/>
              </a:tabLst>
            </a:pPr>
            <a:r>
              <a:rPr sz="2100" spc="-10" dirty="0">
                <a:latin typeface="Arial Black"/>
                <a:cs typeface="Arial Black"/>
              </a:rPr>
              <a:t>Introduction</a:t>
            </a:r>
            <a:endParaRPr sz="2100">
              <a:latin typeface="Arial Black"/>
              <a:cs typeface="Arial Black"/>
            </a:endParaRPr>
          </a:p>
          <a:p>
            <a:pPr marL="239395" indent="-226695">
              <a:lnSpc>
                <a:spcPct val="100000"/>
              </a:lnSpc>
              <a:spcBef>
                <a:spcPts val="2780"/>
              </a:spcBef>
              <a:buFont typeface="Arial"/>
              <a:buChar char="•"/>
              <a:tabLst>
                <a:tab pos="239395" algn="l"/>
              </a:tabLst>
            </a:pPr>
            <a:r>
              <a:rPr sz="2100" dirty="0">
                <a:latin typeface="Arial Black"/>
                <a:cs typeface="Arial Black"/>
              </a:rPr>
              <a:t>What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105" dirty="0">
                <a:latin typeface="Arial Black"/>
                <a:cs typeface="Arial Black"/>
              </a:rPr>
              <a:t>is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70" dirty="0">
                <a:latin typeface="Arial Black"/>
                <a:cs typeface="Arial Black"/>
              </a:rPr>
              <a:t>the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impact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75" dirty="0">
                <a:latin typeface="Arial Black"/>
                <a:cs typeface="Arial Black"/>
              </a:rPr>
              <a:t>of</a:t>
            </a:r>
            <a:r>
              <a:rPr sz="2100" spc="-240" dirty="0">
                <a:latin typeface="Arial Black"/>
                <a:cs typeface="Arial Black"/>
              </a:rPr>
              <a:t> </a:t>
            </a:r>
            <a:r>
              <a:rPr sz="2100" spc="-70" dirty="0">
                <a:latin typeface="Arial Black"/>
                <a:cs typeface="Arial Black"/>
              </a:rPr>
              <a:t>the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100" dirty="0">
                <a:latin typeface="Arial Black"/>
                <a:cs typeface="Arial Black"/>
              </a:rPr>
              <a:t>5G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launch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on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45" dirty="0">
                <a:latin typeface="Arial Black"/>
                <a:cs typeface="Arial Black"/>
              </a:rPr>
              <a:t>our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10" dirty="0">
                <a:latin typeface="Arial Black"/>
                <a:cs typeface="Arial Black"/>
              </a:rPr>
              <a:t>revenue?</a:t>
            </a:r>
            <a:endParaRPr sz="2100">
              <a:latin typeface="Arial Black"/>
              <a:cs typeface="Arial Black"/>
            </a:endParaRPr>
          </a:p>
          <a:p>
            <a:pPr marL="239395" indent="-226695">
              <a:lnSpc>
                <a:spcPct val="100000"/>
              </a:lnSpc>
              <a:spcBef>
                <a:spcPts val="2785"/>
              </a:spcBef>
              <a:buFont typeface="Arial"/>
              <a:buChar char="•"/>
              <a:tabLst>
                <a:tab pos="239395" algn="l"/>
              </a:tabLst>
            </a:pPr>
            <a:r>
              <a:rPr sz="2100" spc="-20" dirty="0">
                <a:latin typeface="Arial Black"/>
                <a:cs typeface="Arial Black"/>
              </a:rPr>
              <a:t>Which</a:t>
            </a:r>
            <a:r>
              <a:rPr sz="2100" spc="-215" dirty="0">
                <a:latin typeface="Arial Black"/>
                <a:cs typeface="Arial Black"/>
              </a:rPr>
              <a:t> </a:t>
            </a:r>
            <a:r>
              <a:rPr sz="2100" spc="-240" dirty="0">
                <a:latin typeface="Arial Black"/>
                <a:cs typeface="Arial Black"/>
              </a:rPr>
              <a:t>KPI</a:t>
            </a:r>
            <a:r>
              <a:rPr sz="2100" spc="-215" dirty="0">
                <a:latin typeface="Arial Black"/>
                <a:cs typeface="Arial Black"/>
              </a:rPr>
              <a:t> </a:t>
            </a:r>
            <a:r>
              <a:rPr sz="2100" spc="-105" dirty="0">
                <a:latin typeface="Arial Black"/>
                <a:cs typeface="Arial Black"/>
              </a:rPr>
              <a:t>is</a:t>
            </a:r>
            <a:r>
              <a:rPr sz="2100" spc="-204" dirty="0">
                <a:latin typeface="Arial Black"/>
                <a:cs typeface="Arial Black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underperforming</a:t>
            </a:r>
            <a:r>
              <a:rPr sz="2100" spc="-250" dirty="0">
                <a:latin typeface="Arial Black"/>
                <a:cs typeface="Arial Black"/>
              </a:rPr>
              <a:t> </a:t>
            </a:r>
            <a:r>
              <a:rPr sz="2100" spc="-60" dirty="0">
                <a:latin typeface="Arial Black"/>
                <a:cs typeface="Arial Black"/>
              </a:rPr>
              <a:t>after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70" dirty="0">
                <a:latin typeface="Arial Black"/>
                <a:cs typeface="Arial Black"/>
              </a:rPr>
              <a:t>the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100" dirty="0">
                <a:latin typeface="Arial Black"/>
                <a:cs typeface="Arial Black"/>
              </a:rPr>
              <a:t>5G</a:t>
            </a:r>
            <a:r>
              <a:rPr sz="2100" spc="-215" dirty="0">
                <a:latin typeface="Arial Black"/>
                <a:cs typeface="Arial Black"/>
              </a:rPr>
              <a:t> </a:t>
            </a:r>
            <a:r>
              <a:rPr sz="2100" spc="-10" dirty="0">
                <a:latin typeface="Arial Black"/>
                <a:cs typeface="Arial Black"/>
              </a:rPr>
              <a:t>launch?</a:t>
            </a:r>
            <a:endParaRPr sz="2100">
              <a:latin typeface="Arial Black"/>
              <a:cs typeface="Arial Black"/>
            </a:endParaRPr>
          </a:p>
          <a:p>
            <a:pPr marL="239395" indent="-226695">
              <a:lnSpc>
                <a:spcPct val="100000"/>
              </a:lnSpc>
              <a:spcBef>
                <a:spcPts val="2775"/>
              </a:spcBef>
              <a:buFont typeface="Arial"/>
              <a:buChar char="•"/>
              <a:tabLst>
                <a:tab pos="239395" algn="l"/>
              </a:tabLst>
            </a:pPr>
            <a:r>
              <a:rPr sz="2100" spc="-90" dirty="0">
                <a:latin typeface="Arial Black"/>
                <a:cs typeface="Arial Black"/>
              </a:rPr>
              <a:t>After</a:t>
            </a:r>
            <a:r>
              <a:rPr sz="2100" spc="-240" dirty="0">
                <a:latin typeface="Arial Black"/>
                <a:cs typeface="Arial Black"/>
              </a:rPr>
              <a:t> </a:t>
            </a:r>
            <a:r>
              <a:rPr sz="2100" spc="-70" dirty="0">
                <a:latin typeface="Arial Black"/>
                <a:cs typeface="Arial Black"/>
              </a:rPr>
              <a:t>the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100" dirty="0">
                <a:latin typeface="Arial Black"/>
                <a:cs typeface="Arial Black"/>
              </a:rPr>
              <a:t>5G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50" dirty="0">
                <a:latin typeface="Arial Black"/>
                <a:cs typeface="Arial Black"/>
              </a:rPr>
              <a:t>launch,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85" dirty="0">
                <a:latin typeface="Arial Black"/>
                <a:cs typeface="Arial Black"/>
              </a:rPr>
              <a:t>which</a:t>
            </a:r>
            <a:r>
              <a:rPr sz="2100" spc="-240" dirty="0">
                <a:latin typeface="Arial Black"/>
                <a:cs typeface="Arial Black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plans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55" dirty="0">
                <a:latin typeface="Arial Black"/>
                <a:cs typeface="Arial Black"/>
              </a:rPr>
              <a:t>are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25" dirty="0">
                <a:latin typeface="Arial Black"/>
                <a:cs typeface="Arial Black"/>
              </a:rPr>
              <a:t>performing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120" dirty="0">
                <a:latin typeface="Arial Black"/>
                <a:cs typeface="Arial Black"/>
              </a:rPr>
              <a:t>well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50" dirty="0">
                <a:latin typeface="Arial Black"/>
                <a:cs typeface="Arial Black"/>
              </a:rPr>
              <a:t>in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60" dirty="0">
                <a:latin typeface="Arial Black"/>
                <a:cs typeface="Arial Black"/>
              </a:rPr>
              <a:t>terms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75" dirty="0">
                <a:latin typeface="Arial Black"/>
                <a:cs typeface="Arial Black"/>
              </a:rPr>
              <a:t>of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70" dirty="0">
                <a:latin typeface="Arial Black"/>
                <a:cs typeface="Arial Black"/>
              </a:rPr>
              <a:t>revenue?</a:t>
            </a:r>
            <a:r>
              <a:rPr sz="2100" spc="-260" dirty="0">
                <a:latin typeface="Arial Black"/>
                <a:cs typeface="Arial Black"/>
              </a:rPr>
              <a:t> </a:t>
            </a:r>
            <a:r>
              <a:rPr sz="2100" spc="-20" dirty="0">
                <a:latin typeface="Arial Black"/>
                <a:cs typeface="Arial Black"/>
              </a:rPr>
              <a:t>Which</a:t>
            </a:r>
            <a:r>
              <a:rPr sz="2100" spc="-210" dirty="0">
                <a:latin typeface="Arial Black"/>
                <a:cs typeface="Arial Black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plans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55" dirty="0">
                <a:latin typeface="Arial Black"/>
                <a:cs typeface="Arial Black"/>
              </a:rPr>
              <a:t>are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55" dirty="0">
                <a:latin typeface="Arial Black"/>
                <a:cs typeface="Arial Black"/>
              </a:rPr>
              <a:t>not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30" dirty="0">
                <a:latin typeface="Arial Black"/>
                <a:cs typeface="Arial Black"/>
              </a:rPr>
              <a:t>performing</a:t>
            </a:r>
            <a:r>
              <a:rPr sz="2100" spc="-240" dirty="0">
                <a:latin typeface="Arial Black"/>
                <a:cs typeface="Arial Black"/>
              </a:rPr>
              <a:t> </a:t>
            </a:r>
            <a:r>
              <a:rPr sz="2100" spc="-20" dirty="0">
                <a:latin typeface="Arial Black"/>
                <a:cs typeface="Arial Black"/>
              </a:rPr>
              <a:t>well?</a:t>
            </a:r>
            <a:endParaRPr sz="2100">
              <a:latin typeface="Arial Black"/>
              <a:cs typeface="Arial Black"/>
            </a:endParaRPr>
          </a:p>
          <a:p>
            <a:pPr marL="239395" indent="-226695">
              <a:lnSpc>
                <a:spcPct val="100000"/>
              </a:lnSpc>
              <a:spcBef>
                <a:spcPts val="2785"/>
              </a:spcBef>
              <a:buFont typeface="Arial"/>
              <a:buChar char="•"/>
              <a:tabLst>
                <a:tab pos="239395" algn="l"/>
              </a:tabLst>
            </a:pPr>
            <a:r>
              <a:rPr sz="2100" spc="-165" dirty="0">
                <a:latin typeface="Arial Black"/>
                <a:cs typeface="Arial Black"/>
              </a:rPr>
              <a:t>Is</a:t>
            </a:r>
            <a:r>
              <a:rPr sz="2100" spc="-215" dirty="0">
                <a:latin typeface="Arial Black"/>
                <a:cs typeface="Arial Black"/>
              </a:rPr>
              <a:t> </a:t>
            </a:r>
            <a:r>
              <a:rPr sz="2100" spc="-80" dirty="0">
                <a:latin typeface="Arial Black"/>
                <a:cs typeface="Arial Black"/>
              </a:rPr>
              <a:t>there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dirty="0">
                <a:latin typeface="Arial Black"/>
                <a:cs typeface="Arial Black"/>
              </a:rPr>
              <a:t>any</a:t>
            </a:r>
            <a:r>
              <a:rPr sz="2100" spc="-210" dirty="0">
                <a:latin typeface="Arial Black"/>
                <a:cs typeface="Arial Black"/>
              </a:rPr>
              <a:t> </a:t>
            </a:r>
            <a:r>
              <a:rPr sz="2100" spc="-10" dirty="0">
                <a:latin typeface="Arial Black"/>
                <a:cs typeface="Arial Black"/>
              </a:rPr>
              <a:t>plan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75" dirty="0">
                <a:latin typeface="Arial Black"/>
                <a:cs typeface="Arial Black"/>
              </a:rPr>
              <a:t>affected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40" dirty="0">
                <a:latin typeface="Arial Black"/>
                <a:cs typeface="Arial Black"/>
              </a:rPr>
              <a:t>largely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dirty="0">
                <a:latin typeface="Arial Black"/>
                <a:cs typeface="Arial Black"/>
              </a:rPr>
              <a:t>by</a:t>
            </a:r>
            <a:r>
              <a:rPr sz="2100" spc="-215" dirty="0">
                <a:latin typeface="Arial Black"/>
                <a:cs typeface="Arial Black"/>
              </a:rPr>
              <a:t> </a:t>
            </a:r>
            <a:r>
              <a:rPr sz="2100" spc="-70" dirty="0">
                <a:latin typeface="Arial Black"/>
                <a:cs typeface="Arial Black"/>
              </a:rPr>
              <a:t>the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100" dirty="0">
                <a:latin typeface="Arial Black"/>
                <a:cs typeface="Arial Black"/>
              </a:rPr>
              <a:t>5G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60" dirty="0">
                <a:latin typeface="Arial Black"/>
                <a:cs typeface="Arial Black"/>
              </a:rPr>
              <a:t>launch?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60" dirty="0">
                <a:latin typeface="Arial Black"/>
                <a:cs typeface="Arial Black"/>
              </a:rPr>
              <a:t>Should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160" dirty="0">
                <a:latin typeface="Arial Black"/>
                <a:cs typeface="Arial Black"/>
              </a:rPr>
              <a:t>we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70" dirty="0">
                <a:latin typeface="Arial Black"/>
                <a:cs typeface="Arial Black"/>
              </a:rPr>
              <a:t>continue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65" dirty="0">
                <a:latin typeface="Arial Black"/>
                <a:cs typeface="Arial Black"/>
              </a:rPr>
              <a:t>or</a:t>
            </a:r>
            <a:r>
              <a:rPr sz="2100" spc="-210" dirty="0">
                <a:latin typeface="Arial Black"/>
                <a:cs typeface="Arial Black"/>
              </a:rPr>
              <a:t> </a:t>
            </a:r>
            <a:r>
              <a:rPr sz="2100" spc="-65" dirty="0">
                <a:latin typeface="Arial Black"/>
                <a:cs typeface="Arial Black"/>
              </a:rPr>
              <a:t>discontinue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45" dirty="0">
                <a:latin typeface="Arial Black"/>
                <a:cs typeface="Arial Black"/>
              </a:rPr>
              <a:t>that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10" dirty="0">
                <a:latin typeface="Arial Black"/>
                <a:cs typeface="Arial Black"/>
              </a:rPr>
              <a:t>plan?</a:t>
            </a:r>
            <a:endParaRPr sz="2100">
              <a:latin typeface="Arial Black"/>
              <a:cs typeface="Arial Black"/>
            </a:endParaRPr>
          </a:p>
          <a:p>
            <a:pPr marL="239395" indent="-226695">
              <a:lnSpc>
                <a:spcPct val="100000"/>
              </a:lnSpc>
              <a:spcBef>
                <a:spcPts val="2785"/>
              </a:spcBef>
              <a:buFont typeface="Arial"/>
              <a:buChar char="•"/>
              <a:tabLst>
                <a:tab pos="239395" algn="l"/>
              </a:tabLst>
            </a:pPr>
            <a:r>
              <a:rPr sz="2100" spc="-165" dirty="0">
                <a:latin typeface="Arial Black"/>
                <a:cs typeface="Arial Black"/>
              </a:rPr>
              <a:t>Is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80" dirty="0">
                <a:latin typeface="Arial Black"/>
                <a:cs typeface="Arial Black"/>
              </a:rPr>
              <a:t>there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dirty="0">
                <a:latin typeface="Arial Black"/>
                <a:cs typeface="Arial Black"/>
              </a:rPr>
              <a:t>any</a:t>
            </a:r>
            <a:r>
              <a:rPr sz="2100" spc="-215" dirty="0">
                <a:latin typeface="Arial Black"/>
                <a:cs typeface="Arial Black"/>
              </a:rPr>
              <a:t> </a:t>
            </a:r>
            <a:r>
              <a:rPr sz="2100" spc="-10" dirty="0">
                <a:latin typeface="Arial Black"/>
                <a:cs typeface="Arial Black"/>
              </a:rPr>
              <a:t>plan</a:t>
            </a:r>
            <a:r>
              <a:rPr sz="2100" spc="-240" dirty="0">
                <a:latin typeface="Arial Black"/>
                <a:cs typeface="Arial Black"/>
              </a:rPr>
              <a:t> </a:t>
            </a:r>
            <a:r>
              <a:rPr sz="2100" spc="-45" dirty="0">
                <a:latin typeface="Arial Black"/>
                <a:cs typeface="Arial Black"/>
              </a:rPr>
              <a:t>that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105" dirty="0">
                <a:latin typeface="Arial Black"/>
                <a:cs typeface="Arial Black"/>
              </a:rPr>
              <a:t>is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60" dirty="0">
                <a:latin typeface="Arial Black"/>
                <a:cs typeface="Arial Black"/>
              </a:rPr>
              <a:t>discontinued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60" dirty="0">
                <a:latin typeface="Arial Black"/>
                <a:cs typeface="Arial Black"/>
              </a:rPr>
              <a:t>after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70" dirty="0">
                <a:latin typeface="Arial Black"/>
                <a:cs typeface="Arial Black"/>
              </a:rPr>
              <a:t>the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100" dirty="0">
                <a:latin typeface="Arial Black"/>
                <a:cs typeface="Arial Black"/>
              </a:rPr>
              <a:t>5G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55" dirty="0">
                <a:latin typeface="Arial Black"/>
                <a:cs typeface="Arial Black"/>
              </a:rPr>
              <a:t>launch?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dirty="0">
                <a:latin typeface="Arial Black"/>
                <a:cs typeface="Arial Black"/>
              </a:rPr>
              <a:t>What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105" dirty="0">
                <a:latin typeface="Arial Black"/>
                <a:cs typeface="Arial Black"/>
              </a:rPr>
              <a:t>is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70" dirty="0">
                <a:latin typeface="Arial Black"/>
                <a:cs typeface="Arial Black"/>
              </a:rPr>
              <a:t>the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60" dirty="0">
                <a:latin typeface="Arial Black"/>
                <a:cs typeface="Arial Black"/>
              </a:rPr>
              <a:t>reason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60" dirty="0">
                <a:latin typeface="Arial Black"/>
                <a:cs typeface="Arial Black"/>
              </a:rPr>
              <a:t>for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25" dirty="0">
                <a:latin typeface="Arial Black"/>
                <a:cs typeface="Arial Black"/>
              </a:rPr>
              <a:t>it?</a:t>
            </a:r>
            <a:endParaRPr sz="2100">
              <a:latin typeface="Arial Black"/>
              <a:cs typeface="Arial Black"/>
            </a:endParaRPr>
          </a:p>
          <a:p>
            <a:pPr marL="239395" indent="-226695">
              <a:lnSpc>
                <a:spcPct val="100000"/>
              </a:lnSpc>
              <a:spcBef>
                <a:spcPts val="2775"/>
              </a:spcBef>
              <a:buFont typeface="Arial"/>
              <a:buChar char="•"/>
              <a:tabLst>
                <a:tab pos="239395" algn="l"/>
              </a:tabLst>
            </a:pPr>
            <a:r>
              <a:rPr sz="2100" spc="-10" dirty="0">
                <a:latin typeface="Arial Black"/>
                <a:cs typeface="Arial Black"/>
              </a:rPr>
              <a:t>Recommendations</a:t>
            </a:r>
            <a:endParaRPr sz="2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535795" cy="10287000"/>
          </a:xfrm>
          <a:custGeom>
            <a:avLst/>
            <a:gdLst/>
            <a:ahLst/>
            <a:cxnLst/>
            <a:rect l="l" t="t" r="r" b="b"/>
            <a:pathLst>
              <a:path w="9535795" h="10287000">
                <a:moveTo>
                  <a:pt x="9535668" y="0"/>
                </a:moveTo>
                <a:lnTo>
                  <a:pt x="0" y="0"/>
                </a:lnTo>
                <a:lnTo>
                  <a:pt x="0" y="10287000"/>
                </a:lnTo>
                <a:lnTo>
                  <a:pt x="9535668" y="10287000"/>
                </a:lnTo>
                <a:lnTo>
                  <a:pt x="9535668" y="0"/>
                </a:lnTo>
                <a:close/>
              </a:path>
            </a:pathLst>
          </a:custGeom>
          <a:solidFill>
            <a:srgbClr val="583B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8042" y="1488134"/>
            <a:ext cx="58261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12155" algn="l"/>
              </a:tabLst>
            </a:pPr>
            <a:r>
              <a:rPr sz="4300" u="heavy" spc="2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</a:t>
            </a:r>
            <a:r>
              <a:rPr sz="4300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INTRODUCTION</a:t>
            </a:r>
            <a:r>
              <a:rPr sz="4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sz="4300" dirty="0"/>
          </a:p>
        </p:txBody>
      </p:sp>
      <p:grpSp>
        <p:nvGrpSpPr>
          <p:cNvPr id="4" name="object 4"/>
          <p:cNvGrpSpPr/>
          <p:nvPr/>
        </p:nvGrpSpPr>
        <p:grpSpPr>
          <a:xfrm>
            <a:off x="4267200" y="1216609"/>
            <a:ext cx="11935586" cy="7861300"/>
            <a:chOff x="2660776" y="1216609"/>
            <a:chExt cx="13542010" cy="7861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3211" y="1298955"/>
              <a:ext cx="7439152" cy="7689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83294" y="1216609"/>
              <a:ext cx="7619365" cy="7861300"/>
            </a:xfrm>
            <a:custGeom>
              <a:avLst/>
              <a:gdLst/>
              <a:ahLst/>
              <a:cxnLst/>
              <a:rect l="l" t="t" r="r" b="b"/>
              <a:pathLst>
                <a:path w="7619365" h="7861300">
                  <a:moveTo>
                    <a:pt x="6452945" y="7848600"/>
                  </a:moveTo>
                  <a:lnTo>
                    <a:pt x="1166038" y="7848600"/>
                  </a:lnTo>
                  <a:lnTo>
                    <a:pt x="1213277" y="7861300"/>
                  </a:lnTo>
                  <a:lnTo>
                    <a:pt x="6405706" y="7861300"/>
                  </a:lnTo>
                  <a:lnTo>
                    <a:pt x="6452945" y="7848600"/>
                  </a:lnTo>
                  <a:close/>
                </a:path>
                <a:path w="7619365" h="7861300">
                  <a:moveTo>
                    <a:pt x="6545866" y="25400"/>
                  </a:moveTo>
                  <a:lnTo>
                    <a:pt x="1073117" y="25400"/>
                  </a:lnTo>
                  <a:lnTo>
                    <a:pt x="894312" y="76200"/>
                  </a:lnTo>
                  <a:lnTo>
                    <a:pt x="851246" y="101600"/>
                  </a:lnTo>
                  <a:lnTo>
                    <a:pt x="808892" y="114300"/>
                  </a:lnTo>
                  <a:lnTo>
                    <a:pt x="767280" y="139700"/>
                  </a:lnTo>
                  <a:lnTo>
                    <a:pt x="726438" y="152400"/>
                  </a:lnTo>
                  <a:lnTo>
                    <a:pt x="686396" y="177800"/>
                  </a:lnTo>
                  <a:lnTo>
                    <a:pt x="647182" y="203200"/>
                  </a:lnTo>
                  <a:lnTo>
                    <a:pt x="608826" y="228600"/>
                  </a:lnTo>
                  <a:lnTo>
                    <a:pt x="571355" y="254000"/>
                  </a:lnTo>
                  <a:lnTo>
                    <a:pt x="534801" y="279400"/>
                  </a:lnTo>
                  <a:lnTo>
                    <a:pt x="499191" y="304800"/>
                  </a:lnTo>
                  <a:lnTo>
                    <a:pt x="464555" y="330200"/>
                  </a:lnTo>
                  <a:lnTo>
                    <a:pt x="430921" y="368300"/>
                  </a:lnTo>
                  <a:lnTo>
                    <a:pt x="398319" y="393700"/>
                  </a:lnTo>
                  <a:lnTo>
                    <a:pt x="366778" y="431800"/>
                  </a:lnTo>
                  <a:lnTo>
                    <a:pt x="336326" y="457200"/>
                  </a:lnTo>
                  <a:lnTo>
                    <a:pt x="306994" y="495300"/>
                  </a:lnTo>
                  <a:lnTo>
                    <a:pt x="278809" y="533400"/>
                  </a:lnTo>
                  <a:lnTo>
                    <a:pt x="251801" y="571500"/>
                  </a:lnTo>
                  <a:lnTo>
                    <a:pt x="225998" y="609600"/>
                  </a:lnTo>
                  <a:lnTo>
                    <a:pt x="201431" y="647700"/>
                  </a:lnTo>
                  <a:lnTo>
                    <a:pt x="178128" y="685800"/>
                  </a:lnTo>
                  <a:lnTo>
                    <a:pt x="156118" y="723900"/>
                  </a:lnTo>
                  <a:lnTo>
                    <a:pt x="135429" y="762000"/>
                  </a:lnTo>
                  <a:lnTo>
                    <a:pt x="116092" y="812800"/>
                  </a:lnTo>
                  <a:lnTo>
                    <a:pt x="98135" y="850900"/>
                  </a:lnTo>
                  <a:lnTo>
                    <a:pt x="81587" y="889000"/>
                  </a:lnTo>
                  <a:lnTo>
                    <a:pt x="66478" y="939800"/>
                  </a:lnTo>
                  <a:lnTo>
                    <a:pt x="52835" y="977900"/>
                  </a:lnTo>
                  <a:lnTo>
                    <a:pt x="40689" y="1028700"/>
                  </a:lnTo>
                  <a:lnTo>
                    <a:pt x="30068" y="1066800"/>
                  </a:lnTo>
                  <a:lnTo>
                    <a:pt x="21001" y="1117600"/>
                  </a:lnTo>
                  <a:lnTo>
                    <a:pt x="13518" y="1168400"/>
                  </a:lnTo>
                  <a:lnTo>
                    <a:pt x="7647" y="1206500"/>
                  </a:lnTo>
                  <a:lnTo>
                    <a:pt x="3418" y="1257300"/>
                  </a:lnTo>
                  <a:lnTo>
                    <a:pt x="859" y="1308100"/>
                  </a:lnTo>
                  <a:lnTo>
                    <a:pt x="0" y="1358900"/>
                  </a:lnTo>
                  <a:lnTo>
                    <a:pt x="0" y="6515100"/>
                  </a:lnTo>
                  <a:lnTo>
                    <a:pt x="859" y="6553200"/>
                  </a:lnTo>
                  <a:lnTo>
                    <a:pt x="3418" y="6604000"/>
                  </a:lnTo>
                  <a:lnTo>
                    <a:pt x="7647" y="6654800"/>
                  </a:lnTo>
                  <a:lnTo>
                    <a:pt x="13518" y="6705600"/>
                  </a:lnTo>
                  <a:lnTo>
                    <a:pt x="21001" y="6743700"/>
                  </a:lnTo>
                  <a:lnTo>
                    <a:pt x="30068" y="6794500"/>
                  </a:lnTo>
                  <a:lnTo>
                    <a:pt x="40689" y="6845300"/>
                  </a:lnTo>
                  <a:lnTo>
                    <a:pt x="52835" y="6883400"/>
                  </a:lnTo>
                  <a:lnTo>
                    <a:pt x="66478" y="6934200"/>
                  </a:lnTo>
                  <a:lnTo>
                    <a:pt x="81587" y="6972300"/>
                  </a:lnTo>
                  <a:lnTo>
                    <a:pt x="98135" y="7010400"/>
                  </a:lnTo>
                  <a:lnTo>
                    <a:pt x="116092" y="7061200"/>
                  </a:lnTo>
                  <a:lnTo>
                    <a:pt x="135429" y="7099300"/>
                  </a:lnTo>
                  <a:lnTo>
                    <a:pt x="156118" y="7137400"/>
                  </a:lnTo>
                  <a:lnTo>
                    <a:pt x="178128" y="7175500"/>
                  </a:lnTo>
                  <a:lnTo>
                    <a:pt x="201431" y="7226300"/>
                  </a:lnTo>
                  <a:lnTo>
                    <a:pt x="225998" y="7264400"/>
                  </a:lnTo>
                  <a:lnTo>
                    <a:pt x="251801" y="7302500"/>
                  </a:lnTo>
                  <a:lnTo>
                    <a:pt x="278809" y="7327900"/>
                  </a:lnTo>
                  <a:lnTo>
                    <a:pt x="306994" y="7366000"/>
                  </a:lnTo>
                  <a:lnTo>
                    <a:pt x="336326" y="7404100"/>
                  </a:lnTo>
                  <a:lnTo>
                    <a:pt x="366778" y="7442200"/>
                  </a:lnTo>
                  <a:lnTo>
                    <a:pt x="398319" y="7467600"/>
                  </a:lnTo>
                  <a:lnTo>
                    <a:pt x="430921" y="7505700"/>
                  </a:lnTo>
                  <a:lnTo>
                    <a:pt x="464555" y="7531100"/>
                  </a:lnTo>
                  <a:lnTo>
                    <a:pt x="499191" y="7556500"/>
                  </a:lnTo>
                  <a:lnTo>
                    <a:pt x="534801" y="7594600"/>
                  </a:lnTo>
                  <a:lnTo>
                    <a:pt x="571355" y="7620000"/>
                  </a:lnTo>
                  <a:lnTo>
                    <a:pt x="608826" y="7645400"/>
                  </a:lnTo>
                  <a:lnTo>
                    <a:pt x="647182" y="7670800"/>
                  </a:lnTo>
                  <a:lnTo>
                    <a:pt x="686396" y="7683500"/>
                  </a:lnTo>
                  <a:lnTo>
                    <a:pt x="726438" y="7708900"/>
                  </a:lnTo>
                  <a:lnTo>
                    <a:pt x="767280" y="7734300"/>
                  </a:lnTo>
                  <a:lnTo>
                    <a:pt x="808892" y="7747000"/>
                  </a:lnTo>
                  <a:lnTo>
                    <a:pt x="851246" y="7772400"/>
                  </a:lnTo>
                  <a:lnTo>
                    <a:pt x="938061" y="7797800"/>
                  </a:lnTo>
                  <a:lnTo>
                    <a:pt x="1119308" y="7848600"/>
                  </a:lnTo>
                  <a:lnTo>
                    <a:pt x="6499675" y="7848600"/>
                  </a:lnTo>
                  <a:lnTo>
                    <a:pt x="6680922" y="7797800"/>
                  </a:lnTo>
                  <a:lnTo>
                    <a:pt x="6767737" y="7772400"/>
                  </a:lnTo>
                  <a:lnTo>
                    <a:pt x="6810091" y="7747000"/>
                  </a:lnTo>
                  <a:lnTo>
                    <a:pt x="6851703" y="7734300"/>
                  </a:lnTo>
                  <a:lnTo>
                    <a:pt x="6892545" y="7708900"/>
                  </a:lnTo>
                  <a:lnTo>
                    <a:pt x="6932587" y="7683500"/>
                  </a:lnTo>
                  <a:lnTo>
                    <a:pt x="1213912" y="7683500"/>
                  </a:lnTo>
                  <a:lnTo>
                    <a:pt x="1120781" y="7658100"/>
                  </a:lnTo>
                  <a:lnTo>
                    <a:pt x="1075160" y="7658100"/>
                  </a:lnTo>
                  <a:lnTo>
                    <a:pt x="1030220" y="7645400"/>
                  </a:lnTo>
                  <a:lnTo>
                    <a:pt x="985999" y="7620000"/>
                  </a:lnTo>
                  <a:lnTo>
                    <a:pt x="899868" y="7594600"/>
                  </a:lnTo>
                  <a:lnTo>
                    <a:pt x="858034" y="7569200"/>
                  </a:lnTo>
                  <a:lnTo>
                    <a:pt x="817073" y="7556500"/>
                  </a:lnTo>
                  <a:lnTo>
                    <a:pt x="777022" y="7531100"/>
                  </a:lnTo>
                  <a:lnTo>
                    <a:pt x="737920" y="7505700"/>
                  </a:lnTo>
                  <a:lnTo>
                    <a:pt x="699806" y="7480300"/>
                  </a:lnTo>
                  <a:lnTo>
                    <a:pt x="662717" y="7454900"/>
                  </a:lnTo>
                  <a:lnTo>
                    <a:pt x="626692" y="7429500"/>
                  </a:lnTo>
                  <a:lnTo>
                    <a:pt x="591769" y="7404100"/>
                  </a:lnTo>
                  <a:lnTo>
                    <a:pt x="557986" y="7366000"/>
                  </a:lnTo>
                  <a:lnTo>
                    <a:pt x="525383" y="7340600"/>
                  </a:lnTo>
                  <a:lnTo>
                    <a:pt x="493996" y="7302500"/>
                  </a:lnTo>
                  <a:lnTo>
                    <a:pt x="463865" y="7277100"/>
                  </a:lnTo>
                  <a:lnTo>
                    <a:pt x="435027" y="7239000"/>
                  </a:lnTo>
                  <a:lnTo>
                    <a:pt x="407521" y="7200900"/>
                  </a:lnTo>
                  <a:lnTo>
                    <a:pt x="381386" y="7162800"/>
                  </a:lnTo>
                  <a:lnTo>
                    <a:pt x="356659" y="7124700"/>
                  </a:lnTo>
                  <a:lnTo>
                    <a:pt x="333379" y="7086600"/>
                  </a:lnTo>
                  <a:lnTo>
                    <a:pt x="311584" y="7048500"/>
                  </a:lnTo>
                  <a:lnTo>
                    <a:pt x="291313" y="7010400"/>
                  </a:lnTo>
                  <a:lnTo>
                    <a:pt x="272603" y="6972300"/>
                  </a:lnTo>
                  <a:lnTo>
                    <a:pt x="255494" y="6921500"/>
                  </a:lnTo>
                  <a:lnTo>
                    <a:pt x="240022" y="6883400"/>
                  </a:lnTo>
                  <a:lnTo>
                    <a:pt x="226228" y="6832600"/>
                  </a:lnTo>
                  <a:lnTo>
                    <a:pt x="214149" y="6794500"/>
                  </a:lnTo>
                  <a:lnTo>
                    <a:pt x="203822" y="6743700"/>
                  </a:lnTo>
                  <a:lnTo>
                    <a:pt x="195288" y="6692900"/>
                  </a:lnTo>
                  <a:lnTo>
                    <a:pt x="188583" y="6654800"/>
                  </a:lnTo>
                  <a:lnTo>
                    <a:pt x="183747" y="6604000"/>
                  </a:lnTo>
                  <a:lnTo>
                    <a:pt x="180817" y="6553200"/>
                  </a:lnTo>
                  <a:lnTo>
                    <a:pt x="179831" y="6502399"/>
                  </a:lnTo>
                  <a:lnTo>
                    <a:pt x="179831" y="1358900"/>
                  </a:lnTo>
                  <a:lnTo>
                    <a:pt x="180817" y="1308100"/>
                  </a:lnTo>
                  <a:lnTo>
                    <a:pt x="183747" y="1257300"/>
                  </a:lnTo>
                  <a:lnTo>
                    <a:pt x="188583" y="1206500"/>
                  </a:lnTo>
                  <a:lnTo>
                    <a:pt x="195288" y="1168400"/>
                  </a:lnTo>
                  <a:lnTo>
                    <a:pt x="203822" y="1117600"/>
                  </a:lnTo>
                  <a:lnTo>
                    <a:pt x="214149" y="1079500"/>
                  </a:lnTo>
                  <a:lnTo>
                    <a:pt x="226228" y="1028700"/>
                  </a:lnTo>
                  <a:lnTo>
                    <a:pt x="240022" y="990600"/>
                  </a:lnTo>
                  <a:lnTo>
                    <a:pt x="255494" y="939800"/>
                  </a:lnTo>
                  <a:lnTo>
                    <a:pt x="272603" y="901700"/>
                  </a:lnTo>
                  <a:lnTo>
                    <a:pt x="291313" y="850900"/>
                  </a:lnTo>
                  <a:lnTo>
                    <a:pt x="311584" y="812800"/>
                  </a:lnTo>
                  <a:lnTo>
                    <a:pt x="333379" y="774700"/>
                  </a:lnTo>
                  <a:lnTo>
                    <a:pt x="356659" y="736600"/>
                  </a:lnTo>
                  <a:lnTo>
                    <a:pt x="381386" y="698500"/>
                  </a:lnTo>
                  <a:lnTo>
                    <a:pt x="407521" y="660400"/>
                  </a:lnTo>
                  <a:lnTo>
                    <a:pt x="435027" y="622300"/>
                  </a:lnTo>
                  <a:lnTo>
                    <a:pt x="463865" y="596900"/>
                  </a:lnTo>
                  <a:lnTo>
                    <a:pt x="493996" y="558800"/>
                  </a:lnTo>
                  <a:lnTo>
                    <a:pt x="525383" y="520700"/>
                  </a:lnTo>
                  <a:lnTo>
                    <a:pt x="557986" y="495300"/>
                  </a:lnTo>
                  <a:lnTo>
                    <a:pt x="591769" y="457200"/>
                  </a:lnTo>
                  <a:lnTo>
                    <a:pt x="626692" y="431800"/>
                  </a:lnTo>
                  <a:lnTo>
                    <a:pt x="662717" y="406400"/>
                  </a:lnTo>
                  <a:lnTo>
                    <a:pt x="699806" y="381000"/>
                  </a:lnTo>
                  <a:lnTo>
                    <a:pt x="737920" y="355600"/>
                  </a:lnTo>
                  <a:lnTo>
                    <a:pt x="777022" y="330200"/>
                  </a:lnTo>
                  <a:lnTo>
                    <a:pt x="817073" y="304800"/>
                  </a:lnTo>
                  <a:lnTo>
                    <a:pt x="858034" y="292100"/>
                  </a:lnTo>
                  <a:lnTo>
                    <a:pt x="899868" y="266700"/>
                  </a:lnTo>
                  <a:lnTo>
                    <a:pt x="1075160" y="215900"/>
                  </a:lnTo>
                  <a:lnTo>
                    <a:pt x="1167044" y="190500"/>
                  </a:lnTo>
                  <a:lnTo>
                    <a:pt x="1213912" y="190500"/>
                  </a:lnTo>
                  <a:lnTo>
                    <a:pt x="1261345" y="177800"/>
                  </a:lnTo>
                  <a:lnTo>
                    <a:pt x="6932587" y="177800"/>
                  </a:lnTo>
                  <a:lnTo>
                    <a:pt x="6892545" y="152400"/>
                  </a:lnTo>
                  <a:lnTo>
                    <a:pt x="6851703" y="139700"/>
                  </a:lnTo>
                  <a:lnTo>
                    <a:pt x="6810091" y="114300"/>
                  </a:lnTo>
                  <a:lnTo>
                    <a:pt x="6767737" y="101600"/>
                  </a:lnTo>
                  <a:lnTo>
                    <a:pt x="6724671" y="76200"/>
                  </a:lnTo>
                  <a:lnTo>
                    <a:pt x="6545866" y="25400"/>
                  </a:lnTo>
                  <a:close/>
                </a:path>
                <a:path w="7619365" h="7861300">
                  <a:moveTo>
                    <a:pt x="6932587" y="177800"/>
                  </a:moveTo>
                  <a:lnTo>
                    <a:pt x="6357655" y="177800"/>
                  </a:lnTo>
                  <a:lnTo>
                    <a:pt x="6405096" y="190500"/>
                  </a:lnTo>
                  <a:lnTo>
                    <a:pt x="6451970" y="190500"/>
                  </a:lnTo>
                  <a:lnTo>
                    <a:pt x="6543864" y="215900"/>
                  </a:lnTo>
                  <a:lnTo>
                    <a:pt x="6719169" y="266700"/>
                  </a:lnTo>
                  <a:lnTo>
                    <a:pt x="6761004" y="292100"/>
                  </a:lnTo>
                  <a:lnTo>
                    <a:pt x="6801966" y="304800"/>
                  </a:lnTo>
                  <a:lnTo>
                    <a:pt x="6842017" y="330200"/>
                  </a:lnTo>
                  <a:lnTo>
                    <a:pt x="6881119" y="355600"/>
                  </a:lnTo>
                  <a:lnTo>
                    <a:pt x="6919233" y="381000"/>
                  </a:lnTo>
                  <a:lnTo>
                    <a:pt x="6956321" y="406400"/>
                  </a:lnTo>
                  <a:lnTo>
                    <a:pt x="6992345" y="431800"/>
                  </a:lnTo>
                  <a:lnTo>
                    <a:pt x="7027266" y="457200"/>
                  </a:lnTo>
                  <a:lnTo>
                    <a:pt x="7061046" y="495300"/>
                  </a:lnTo>
                  <a:lnTo>
                    <a:pt x="7093648" y="520700"/>
                  </a:lnTo>
                  <a:lnTo>
                    <a:pt x="7125032" y="558800"/>
                  </a:lnTo>
                  <a:lnTo>
                    <a:pt x="7155161" y="596900"/>
                  </a:lnTo>
                  <a:lnTo>
                    <a:pt x="7183996" y="622300"/>
                  </a:lnTo>
                  <a:lnTo>
                    <a:pt x="7211498" y="660400"/>
                  </a:lnTo>
                  <a:lnTo>
                    <a:pt x="7237631" y="698500"/>
                  </a:lnTo>
                  <a:lnTo>
                    <a:pt x="7262355" y="736600"/>
                  </a:lnTo>
                  <a:lnTo>
                    <a:pt x="7285631" y="774700"/>
                  </a:lnTo>
                  <a:lnTo>
                    <a:pt x="7307423" y="812800"/>
                  </a:lnTo>
                  <a:lnTo>
                    <a:pt x="7327691" y="850900"/>
                  </a:lnTo>
                  <a:lnTo>
                    <a:pt x="7346398" y="901700"/>
                  </a:lnTo>
                  <a:lnTo>
                    <a:pt x="7363504" y="939800"/>
                  </a:lnTo>
                  <a:lnTo>
                    <a:pt x="7378973" y="990600"/>
                  </a:lnTo>
                  <a:lnTo>
                    <a:pt x="7392765" y="1028700"/>
                  </a:lnTo>
                  <a:lnTo>
                    <a:pt x="7404842" y="1079500"/>
                  </a:lnTo>
                  <a:lnTo>
                    <a:pt x="7415166" y="1117600"/>
                  </a:lnTo>
                  <a:lnTo>
                    <a:pt x="7423699" y="1168400"/>
                  </a:lnTo>
                  <a:lnTo>
                    <a:pt x="7430402" y="1206500"/>
                  </a:lnTo>
                  <a:lnTo>
                    <a:pt x="7435237" y="1257300"/>
                  </a:lnTo>
                  <a:lnTo>
                    <a:pt x="7438167" y="1308100"/>
                  </a:lnTo>
                  <a:lnTo>
                    <a:pt x="7439151" y="1358900"/>
                  </a:lnTo>
                  <a:lnTo>
                    <a:pt x="7439151" y="6502399"/>
                  </a:lnTo>
                  <a:lnTo>
                    <a:pt x="7438167" y="6553200"/>
                  </a:lnTo>
                  <a:lnTo>
                    <a:pt x="7435237" y="6604000"/>
                  </a:lnTo>
                  <a:lnTo>
                    <a:pt x="7430402" y="6654800"/>
                  </a:lnTo>
                  <a:lnTo>
                    <a:pt x="7423699" y="6692900"/>
                  </a:lnTo>
                  <a:lnTo>
                    <a:pt x="7415166" y="6743700"/>
                  </a:lnTo>
                  <a:lnTo>
                    <a:pt x="7404842" y="6794500"/>
                  </a:lnTo>
                  <a:lnTo>
                    <a:pt x="7392765" y="6832600"/>
                  </a:lnTo>
                  <a:lnTo>
                    <a:pt x="7378973" y="6883400"/>
                  </a:lnTo>
                  <a:lnTo>
                    <a:pt x="7363504" y="6921500"/>
                  </a:lnTo>
                  <a:lnTo>
                    <a:pt x="7346398" y="6972300"/>
                  </a:lnTo>
                  <a:lnTo>
                    <a:pt x="7327691" y="7010400"/>
                  </a:lnTo>
                  <a:lnTo>
                    <a:pt x="7307423" y="7048500"/>
                  </a:lnTo>
                  <a:lnTo>
                    <a:pt x="7285631" y="7086600"/>
                  </a:lnTo>
                  <a:lnTo>
                    <a:pt x="7262355" y="7124700"/>
                  </a:lnTo>
                  <a:lnTo>
                    <a:pt x="7237631" y="7162800"/>
                  </a:lnTo>
                  <a:lnTo>
                    <a:pt x="7211498" y="7200900"/>
                  </a:lnTo>
                  <a:lnTo>
                    <a:pt x="7183996" y="7239000"/>
                  </a:lnTo>
                  <a:lnTo>
                    <a:pt x="7155161" y="7277100"/>
                  </a:lnTo>
                  <a:lnTo>
                    <a:pt x="7125032" y="7302500"/>
                  </a:lnTo>
                  <a:lnTo>
                    <a:pt x="7093648" y="7340600"/>
                  </a:lnTo>
                  <a:lnTo>
                    <a:pt x="7061046" y="7366000"/>
                  </a:lnTo>
                  <a:lnTo>
                    <a:pt x="7027266" y="7404100"/>
                  </a:lnTo>
                  <a:lnTo>
                    <a:pt x="6992345" y="7429500"/>
                  </a:lnTo>
                  <a:lnTo>
                    <a:pt x="6956321" y="7454900"/>
                  </a:lnTo>
                  <a:lnTo>
                    <a:pt x="6919233" y="7480300"/>
                  </a:lnTo>
                  <a:lnTo>
                    <a:pt x="6881119" y="7505700"/>
                  </a:lnTo>
                  <a:lnTo>
                    <a:pt x="6842017" y="7531100"/>
                  </a:lnTo>
                  <a:lnTo>
                    <a:pt x="6801966" y="7556500"/>
                  </a:lnTo>
                  <a:lnTo>
                    <a:pt x="6761004" y="7569200"/>
                  </a:lnTo>
                  <a:lnTo>
                    <a:pt x="6719169" y="7594600"/>
                  </a:lnTo>
                  <a:lnTo>
                    <a:pt x="6633033" y="7620000"/>
                  </a:lnTo>
                  <a:lnTo>
                    <a:pt x="6588808" y="7645400"/>
                  </a:lnTo>
                  <a:lnTo>
                    <a:pt x="6543864" y="7658100"/>
                  </a:lnTo>
                  <a:lnTo>
                    <a:pt x="6498239" y="7658100"/>
                  </a:lnTo>
                  <a:lnTo>
                    <a:pt x="6405096" y="7683500"/>
                  </a:lnTo>
                  <a:lnTo>
                    <a:pt x="6932587" y="7683500"/>
                  </a:lnTo>
                  <a:lnTo>
                    <a:pt x="6971801" y="7670800"/>
                  </a:lnTo>
                  <a:lnTo>
                    <a:pt x="7010157" y="7645400"/>
                  </a:lnTo>
                  <a:lnTo>
                    <a:pt x="7047628" y="7620000"/>
                  </a:lnTo>
                  <a:lnTo>
                    <a:pt x="7084182" y="7594600"/>
                  </a:lnTo>
                  <a:lnTo>
                    <a:pt x="7119792" y="7556500"/>
                  </a:lnTo>
                  <a:lnTo>
                    <a:pt x="7154428" y="7531100"/>
                  </a:lnTo>
                  <a:lnTo>
                    <a:pt x="7188062" y="7505700"/>
                  </a:lnTo>
                  <a:lnTo>
                    <a:pt x="7220664" y="7467600"/>
                  </a:lnTo>
                  <a:lnTo>
                    <a:pt x="7252205" y="7442200"/>
                  </a:lnTo>
                  <a:lnTo>
                    <a:pt x="7282657" y="7404100"/>
                  </a:lnTo>
                  <a:lnTo>
                    <a:pt x="7311989" y="7366000"/>
                  </a:lnTo>
                  <a:lnTo>
                    <a:pt x="7340174" y="7327900"/>
                  </a:lnTo>
                  <a:lnTo>
                    <a:pt x="7367182" y="7289800"/>
                  </a:lnTo>
                  <a:lnTo>
                    <a:pt x="7392985" y="7264400"/>
                  </a:lnTo>
                  <a:lnTo>
                    <a:pt x="7417552" y="7226300"/>
                  </a:lnTo>
                  <a:lnTo>
                    <a:pt x="7440855" y="7175500"/>
                  </a:lnTo>
                  <a:lnTo>
                    <a:pt x="7462865" y="7137400"/>
                  </a:lnTo>
                  <a:lnTo>
                    <a:pt x="7483554" y="7099300"/>
                  </a:lnTo>
                  <a:lnTo>
                    <a:pt x="7502891" y="7061200"/>
                  </a:lnTo>
                  <a:lnTo>
                    <a:pt x="7520848" y="7010400"/>
                  </a:lnTo>
                  <a:lnTo>
                    <a:pt x="7537396" y="6972300"/>
                  </a:lnTo>
                  <a:lnTo>
                    <a:pt x="7552505" y="6934200"/>
                  </a:lnTo>
                  <a:lnTo>
                    <a:pt x="7566148" y="6883400"/>
                  </a:lnTo>
                  <a:lnTo>
                    <a:pt x="7578294" y="6845300"/>
                  </a:lnTo>
                  <a:lnTo>
                    <a:pt x="7588915" y="6794500"/>
                  </a:lnTo>
                  <a:lnTo>
                    <a:pt x="7597982" y="6743700"/>
                  </a:lnTo>
                  <a:lnTo>
                    <a:pt x="7605465" y="6705600"/>
                  </a:lnTo>
                  <a:lnTo>
                    <a:pt x="7611336" y="6654800"/>
                  </a:lnTo>
                  <a:lnTo>
                    <a:pt x="7615565" y="6604000"/>
                  </a:lnTo>
                  <a:lnTo>
                    <a:pt x="7618124" y="6553200"/>
                  </a:lnTo>
                  <a:lnTo>
                    <a:pt x="7618983" y="6502399"/>
                  </a:lnTo>
                  <a:lnTo>
                    <a:pt x="7618983" y="1358900"/>
                  </a:lnTo>
                  <a:lnTo>
                    <a:pt x="7618124" y="1308100"/>
                  </a:lnTo>
                  <a:lnTo>
                    <a:pt x="7615565" y="1257300"/>
                  </a:lnTo>
                  <a:lnTo>
                    <a:pt x="7611336" y="1206500"/>
                  </a:lnTo>
                  <a:lnTo>
                    <a:pt x="7605465" y="1168400"/>
                  </a:lnTo>
                  <a:lnTo>
                    <a:pt x="7597982" y="1117600"/>
                  </a:lnTo>
                  <a:lnTo>
                    <a:pt x="7588915" y="1066800"/>
                  </a:lnTo>
                  <a:lnTo>
                    <a:pt x="7578294" y="1028700"/>
                  </a:lnTo>
                  <a:lnTo>
                    <a:pt x="7566148" y="977900"/>
                  </a:lnTo>
                  <a:lnTo>
                    <a:pt x="7552505" y="939800"/>
                  </a:lnTo>
                  <a:lnTo>
                    <a:pt x="7537396" y="889000"/>
                  </a:lnTo>
                  <a:lnTo>
                    <a:pt x="7520848" y="850900"/>
                  </a:lnTo>
                  <a:lnTo>
                    <a:pt x="7502891" y="812800"/>
                  </a:lnTo>
                  <a:lnTo>
                    <a:pt x="7483554" y="762000"/>
                  </a:lnTo>
                  <a:lnTo>
                    <a:pt x="7462865" y="723900"/>
                  </a:lnTo>
                  <a:lnTo>
                    <a:pt x="7440855" y="685800"/>
                  </a:lnTo>
                  <a:lnTo>
                    <a:pt x="7417552" y="647700"/>
                  </a:lnTo>
                  <a:lnTo>
                    <a:pt x="7392985" y="609600"/>
                  </a:lnTo>
                  <a:lnTo>
                    <a:pt x="7367182" y="571500"/>
                  </a:lnTo>
                  <a:lnTo>
                    <a:pt x="7340174" y="533400"/>
                  </a:lnTo>
                  <a:lnTo>
                    <a:pt x="7311989" y="495300"/>
                  </a:lnTo>
                  <a:lnTo>
                    <a:pt x="7282657" y="457200"/>
                  </a:lnTo>
                  <a:lnTo>
                    <a:pt x="7252205" y="431800"/>
                  </a:lnTo>
                  <a:lnTo>
                    <a:pt x="7220664" y="393700"/>
                  </a:lnTo>
                  <a:lnTo>
                    <a:pt x="7188062" y="368300"/>
                  </a:lnTo>
                  <a:lnTo>
                    <a:pt x="7154428" y="330200"/>
                  </a:lnTo>
                  <a:lnTo>
                    <a:pt x="7119792" y="304800"/>
                  </a:lnTo>
                  <a:lnTo>
                    <a:pt x="7084182" y="279400"/>
                  </a:lnTo>
                  <a:lnTo>
                    <a:pt x="7047628" y="254000"/>
                  </a:lnTo>
                  <a:lnTo>
                    <a:pt x="7010157" y="228600"/>
                  </a:lnTo>
                  <a:lnTo>
                    <a:pt x="6971801" y="203200"/>
                  </a:lnTo>
                  <a:lnTo>
                    <a:pt x="6932587" y="177800"/>
                  </a:lnTo>
                  <a:close/>
                </a:path>
                <a:path w="7619365" h="7861300">
                  <a:moveTo>
                    <a:pt x="6452945" y="12700"/>
                  </a:moveTo>
                  <a:lnTo>
                    <a:pt x="1166038" y="12700"/>
                  </a:lnTo>
                  <a:lnTo>
                    <a:pt x="1119308" y="25400"/>
                  </a:lnTo>
                  <a:lnTo>
                    <a:pt x="6499675" y="25400"/>
                  </a:lnTo>
                  <a:lnTo>
                    <a:pt x="6452945" y="12700"/>
                  </a:lnTo>
                  <a:close/>
                </a:path>
                <a:path w="7619365" h="7861300">
                  <a:moveTo>
                    <a:pt x="6357988" y="0"/>
                  </a:moveTo>
                  <a:lnTo>
                    <a:pt x="1260995" y="0"/>
                  </a:lnTo>
                  <a:lnTo>
                    <a:pt x="1213277" y="12700"/>
                  </a:lnTo>
                  <a:lnTo>
                    <a:pt x="6405706" y="12700"/>
                  </a:lnTo>
                  <a:lnTo>
                    <a:pt x="6357988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0776" y="6124320"/>
              <a:ext cx="2780538" cy="28592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3067" y="2675001"/>
            <a:ext cx="7575550" cy="29786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Wavecon,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leading</a:t>
            </a:r>
            <a:r>
              <a:rPr sz="16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telecom</a:t>
            </a:r>
            <a:r>
              <a:rPr sz="16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provider</a:t>
            </a:r>
            <a:r>
              <a:rPr sz="16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6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India,</a:t>
            </a:r>
            <a:r>
              <a:rPr sz="16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launched</a:t>
            </a:r>
            <a:r>
              <a:rPr sz="16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16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5G</a:t>
            </a:r>
            <a:r>
              <a:rPr sz="16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6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20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1600" spc="90" dirty="0">
                <a:solidFill>
                  <a:srgbClr val="FFFFFF"/>
                </a:solidFill>
                <a:latin typeface="Trebuchet MS"/>
                <a:cs typeface="Trebuchet MS"/>
              </a:rPr>
              <a:t> 2022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major</a:t>
            </a:r>
            <a:r>
              <a:rPr sz="16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cities</a:t>
            </a:r>
            <a:r>
              <a:rPr sz="16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meet</a:t>
            </a:r>
            <a:r>
              <a:rPr sz="16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growing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demands,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experience,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technological</a:t>
            </a:r>
            <a:r>
              <a:rPr sz="16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advancements</a:t>
            </a:r>
            <a:r>
              <a:rPr sz="16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6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telecom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sector.</a:t>
            </a: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600" dirty="0">
              <a:latin typeface="Trebuchet MS"/>
              <a:cs typeface="Trebuchet MS"/>
            </a:endParaRPr>
          </a:p>
          <a:p>
            <a:pPr marL="12700" marR="92710">
              <a:lnSpc>
                <a:spcPct val="125000"/>
              </a:lnSpc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objective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evaluate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Trebuchet MS"/>
                <a:cs typeface="Trebuchet MS"/>
              </a:rPr>
              <a:t>5g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wavecon’s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revenue,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aims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underperforming areas,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trends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metrics,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highlight</a:t>
            </a:r>
            <a:r>
              <a:rPr sz="16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reasons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behind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shifts.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6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help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stakeholders</a:t>
            </a:r>
            <a:r>
              <a:rPr sz="16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16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informed</a:t>
            </a:r>
            <a:r>
              <a:rPr sz="16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decisions</a:t>
            </a:r>
            <a:r>
              <a:rPr sz="16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optimize</a:t>
            </a:r>
            <a:r>
              <a:rPr sz="16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strategies,</a:t>
            </a:r>
            <a:r>
              <a:rPr sz="16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16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challenges,</a:t>
            </a:r>
            <a:r>
              <a:rPr sz="16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Trebuchet MS"/>
                <a:cs typeface="Trebuchet MS"/>
              </a:rPr>
              <a:t>post-</a:t>
            </a:r>
            <a:r>
              <a:rPr sz="1600" spc="105" dirty="0">
                <a:solidFill>
                  <a:srgbClr val="FFFFFF"/>
                </a:solidFill>
                <a:latin typeface="Trebuchet MS"/>
                <a:cs typeface="Trebuchet MS"/>
              </a:rPr>
              <a:t>5g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implementation.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7026-92CC-9A8C-2008-7D976BBFA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0" y="419101"/>
            <a:ext cx="4572001" cy="914400"/>
          </a:xfrm>
        </p:spPr>
        <p:txBody>
          <a:bodyPr/>
          <a:lstStyle/>
          <a:p>
            <a:r>
              <a:rPr lang="en-US" dirty="0"/>
              <a:t>DASHBOARD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A0233-5E42-DB75-6F7A-03286B1DE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2D0882-BD1D-F527-1072-CAD919DFA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1"/>
            <a:ext cx="17830799" cy="85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68064" y="4104295"/>
            <a:ext cx="201295" cy="659130"/>
          </a:xfrm>
          <a:custGeom>
            <a:avLst/>
            <a:gdLst/>
            <a:ahLst/>
            <a:cxnLst/>
            <a:rect l="l" t="t" r="r" b="b"/>
            <a:pathLst>
              <a:path w="201295" h="659129">
                <a:moveTo>
                  <a:pt x="165101" y="0"/>
                </a:moveTo>
                <a:lnTo>
                  <a:pt x="35644" y="0"/>
                </a:lnTo>
                <a:lnTo>
                  <a:pt x="2801" y="21799"/>
                </a:lnTo>
                <a:lnTo>
                  <a:pt x="0" y="35679"/>
                </a:lnTo>
                <a:lnTo>
                  <a:pt x="0" y="623461"/>
                </a:lnTo>
                <a:lnTo>
                  <a:pt x="21770" y="656326"/>
                </a:lnTo>
                <a:lnTo>
                  <a:pt x="165101" y="659129"/>
                </a:lnTo>
                <a:lnTo>
                  <a:pt x="178975" y="656326"/>
                </a:lnTo>
                <a:lnTo>
                  <a:pt x="190305" y="648682"/>
                </a:lnTo>
                <a:lnTo>
                  <a:pt x="197945" y="637345"/>
                </a:lnTo>
                <a:lnTo>
                  <a:pt x="200746" y="623461"/>
                </a:lnTo>
                <a:lnTo>
                  <a:pt x="200746" y="35680"/>
                </a:lnTo>
                <a:lnTo>
                  <a:pt x="197945" y="21799"/>
                </a:lnTo>
                <a:lnTo>
                  <a:pt x="190305" y="10457"/>
                </a:lnTo>
                <a:lnTo>
                  <a:pt x="178975" y="2806"/>
                </a:lnTo>
                <a:lnTo>
                  <a:pt x="165101" y="0"/>
                </a:lnTo>
                <a:close/>
              </a:path>
            </a:pathLst>
          </a:custGeom>
          <a:solidFill>
            <a:srgbClr val="1256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33623" y="4303093"/>
            <a:ext cx="201295" cy="460375"/>
          </a:xfrm>
          <a:custGeom>
            <a:avLst/>
            <a:gdLst/>
            <a:ahLst/>
            <a:cxnLst/>
            <a:rect l="l" t="t" r="r" b="b"/>
            <a:pathLst>
              <a:path w="201295" h="460375">
                <a:moveTo>
                  <a:pt x="165101" y="0"/>
                </a:moveTo>
                <a:lnTo>
                  <a:pt x="35655" y="0"/>
                </a:lnTo>
                <a:lnTo>
                  <a:pt x="2799" y="21799"/>
                </a:lnTo>
                <a:lnTo>
                  <a:pt x="0" y="35679"/>
                </a:lnTo>
                <a:lnTo>
                  <a:pt x="0" y="424662"/>
                </a:lnTo>
                <a:lnTo>
                  <a:pt x="21769" y="457527"/>
                </a:lnTo>
                <a:lnTo>
                  <a:pt x="165101" y="460330"/>
                </a:lnTo>
                <a:lnTo>
                  <a:pt x="178972" y="457527"/>
                </a:lnTo>
                <a:lnTo>
                  <a:pt x="190307" y="449883"/>
                </a:lnTo>
                <a:lnTo>
                  <a:pt x="197952" y="438546"/>
                </a:lnTo>
                <a:lnTo>
                  <a:pt x="200756" y="424662"/>
                </a:lnTo>
                <a:lnTo>
                  <a:pt x="200756" y="35680"/>
                </a:lnTo>
                <a:lnTo>
                  <a:pt x="197952" y="21799"/>
                </a:lnTo>
                <a:lnTo>
                  <a:pt x="190307" y="10457"/>
                </a:lnTo>
                <a:lnTo>
                  <a:pt x="178972" y="2806"/>
                </a:lnTo>
                <a:lnTo>
                  <a:pt x="165101" y="0"/>
                </a:lnTo>
                <a:close/>
              </a:path>
            </a:pathLst>
          </a:custGeom>
          <a:solidFill>
            <a:srgbClr val="1256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896991" y="3599302"/>
            <a:ext cx="1123315" cy="1164590"/>
            <a:chOff x="7896991" y="3599302"/>
            <a:chExt cx="1123315" cy="1164590"/>
          </a:xfrm>
        </p:grpSpPr>
        <p:sp>
          <p:nvSpPr>
            <p:cNvPr id="5" name="object 5"/>
            <p:cNvSpPr/>
            <p:nvPr/>
          </p:nvSpPr>
          <p:spPr>
            <a:xfrm>
              <a:off x="8490801" y="4231957"/>
              <a:ext cx="443865" cy="531495"/>
            </a:xfrm>
            <a:custGeom>
              <a:avLst/>
              <a:gdLst/>
              <a:ahLst/>
              <a:cxnLst/>
              <a:rect l="l" t="t" r="r" b="b"/>
              <a:pathLst>
                <a:path w="443865" h="531495">
                  <a:moveTo>
                    <a:pt x="200723" y="35636"/>
                  </a:moveTo>
                  <a:lnTo>
                    <a:pt x="197929" y="21767"/>
                  </a:lnTo>
                  <a:lnTo>
                    <a:pt x="190296" y="10439"/>
                  </a:lnTo>
                  <a:lnTo>
                    <a:pt x="178968" y="2794"/>
                  </a:lnTo>
                  <a:lnTo>
                    <a:pt x="165100" y="0"/>
                  </a:lnTo>
                  <a:lnTo>
                    <a:pt x="35623" y="0"/>
                  </a:lnTo>
                  <a:lnTo>
                    <a:pt x="21755" y="2794"/>
                  </a:lnTo>
                  <a:lnTo>
                    <a:pt x="10439" y="10439"/>
                  </a:lnTo>
                  <a:lnTo>
                    <a:pt x="2806" y="21767"/>
                  </a:lnTo>
                  <a:lnTo>
                    <a:pt x="0" y="35636"/>
                  </a:lnTo>
                  <a:lnTo>
                    <a:pt x="0" y="495808"/>
                  </a:lnTo>
                  <a:lnTo>
                    <a:pt x="2806" y="509689"/>
                  </a:lnTo>
                  <a:lnTo>
                    <a:pt x="10439" y="521030"/>
                  </a:lnTo>
                  <a:lnTo>
                    <a:pt x="21755" y="528675"/>
                  </a:lnTo>
                  <a:lnTo>
                    <a:pt x="35623" y="531469"/>
                  </a:lnTo>
                  <a:lnTo>
                    <a:pt x="165100" y="531469"/>
                  </a:lnTo>
                  <a:lnTo>
                    <a:pt x="178968" y="528675"/>
                  </a:lnTo>
                  <a:lnTo>
                    <a:pt x="190296" y="521030"/>
                  </a:lnTo>
                  <a:lnTo>
                    <a:pt x="197929" y="509689"/>
                  </a:lnTo>
                  <a:lnTo>
                    <a:pt x="200723" y="495808"/>
                  </a:lnTo>
                  <a:lnTo>
                    <a:pt x="200723" y="35636"/>
                  </a:lnTo>
                  <a:close/>
                </a:path>
                <a:path w="443865" h="531495">
                  <a:moveTo>
                    <a:pt x="443280" y="136105"/>
                  </a:moveTo>
                  <a:lnTo>
                    <a:pt x="440486" y="122224"/>
                  </a:lnTo>
                  <a:lnTo>
                    <a:pt x="432854" y="110883"/>
                  </a:lnTo>
                  <a:lnTo>
                    <a:pt x="421525" y="103238"/>
                  </a:lnTo>
                  <a:lnTo>
                    <a:pt x="407657" y="100431"/>
                  </a:lnTo>
                  <a:lnTo>
                    <a:pt x="278180" y="100431"/>
                  </a:lnTo>
                  <a:lnTo>
                    <a:pt x="264312" y="103238"/>
                  </a:lnTo>
                  <a:lnTo>
                    <a:pt x="252996" y="110883"/>
                  </a:lnTo>
                  <a:lnTo>
                    <a:pt x="245364" y="122224"/>
                  </a:lnTo>
                  <a:lnTo>
                    <a:pt x="242557" y="136105"/>
                  </a:lnTo>
                  <a:lnTo>
                    <a:pt x="242557" y="495808"/>
                  </a:lnTo>
                  <a:lnTo>
                    <a:pt x="245364" y="509689"/>
                  </a:lnTo>
                  <a:lnTo>
                    <a:pt x="252996" y="521030"/>
                  </a:lnTo>
                  <a:lnTo>
                    <a:pt x="264312" y="528675"/>
                  </a:lnTo>
                  <a:lnTo>
                    <a:pt x="278180" y="531469"/>
                  </a:lnTo>
                  <a:lnTo>
                    <a:pt x="407657" y="531469"/>
                  </a:lnTo>
                  <a:lnTo>
                    <a:pt x="421525" y="528675"/>
                  </a:lnTo>
                  <a:lnTo>
                    <a:pt x="432854" y="521030"/>
                  </a:lnTo>
                  <a:lnTo>
                    <a:pt x="440486" y="509689"/>
                  </a:lnTo>
                  <a:lnTo>
                    <a:pt x="443280" y="495808"/>
                  </a:lnTo>
                  <a:lnTo>
                    <a:pt x="443280" y="136105"/>
                  </a:lnTo>
                  <a:close/>
                </a:path>
              </a:pathLst>
            </a:custGeom>
            <a:solidFill>
              <a:srgbClr val="125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76410" y="3874152"/>
              <a:ext cx="966469" cy="324485"/>
            </a:xfrm>
            <a:custGeom>
              <a:avLst/>
              <a:gdLst/>
              <a:ahLst/>
              <a:cxnLst/>
              <a:rect l="l" t="t" r="r" b="b"/>
              <a:pathLst>
                <a:path w="966470" h="324485">
                  <a:moveTo>
                    <a:pt x="37647" y="0"/>
                  </a:moveTo>
                  <a:lnTo>
                    <a:pt x="0" y="54408"/>
                  </a:lnTo>
                  <a:lnTo>
                    <a:pt x="363859" y="297096"/>
                  </a:lnTo>
                  <a:lnTo>
                    <a:pt x="595938" y="131809"/>
                  </a:lnTo>
                  <a:lnTo>
                    <a:pt x="798755" y="263655"/>
                  </a:lnTo>
                  <a:lnTo>
                    <a:pt x="767397" y="324353"/>
                  </a:lnTo>
                  <a:lnTo>
                    <a:pt x="966023" y="324354"/>
                  </a:lnTo>
                  <a:lnTo>
                    <a:pt x="869853" y="159032"/>
                  </a:lnTo>
                  <a:lnTo>
                    <a:pt x="834268" y="213404"/>
                  </a:lnTo>
                  <a:lnTo>
                    <a:pt x="585497" y="56505"/>
                  </a:lnTo>
                  <a:lnTo>
                    <a:pt x="365918" y="217598"/>
                  </a:lnTo>
                  <a:lnTo>
                    <a:pt x="37647" y="0"/>
                  </a:lnTo>
                  <a:close/>
                </a:path>
              </a:pathLst>
            </a:custGeom>
            <a:solidFill>
              <a:srgbClr val="F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34404" y="3599302"/>
              <a:ext cx="225425" cy="402590"/>
            </a:xfrm>
            <a:custGeom>
              <a:avLst/>
              <a:gdLst/>
              <a:ahLst/>
              <a:cxnLst/>
              <a:rect l="l" t="t" r="r" b="b"/>
              <a:pathLst>
                <a:path w="225425" h="402589">
                  <a:moveTo>
                    <a:pt x="139851" y="0"/>
                  </a:moveTo>
                  <a:lnTo>
                    <a:pt x="82568" y="0"/>
                  </a:lnTo>
                  <a:lnTo>
                    <a:pt x="81076" y="1492"/>
                  </a:lnTo>
                  <a:lnTo>
                    <a:pt x="81041" y="56611"/>
                  </a:lnTo>
                  <a:lnTo>
                    <a:pt x="80189" y="57855"/>
                  </a:lnTo>
                  <a:lnTo>
                    <a:pt x="39779" y="80799"/>
                  </a:lnTo>
                  <a:lnTo>
                    <a:pt x="17685" y="112370"/>
                  </a:lnTo>
                  <a:lnTo>
                    <a:pt x="13726" y="133347"/>
                  </a:lnTo>
                  <a:lnTo>
                    <a:pt x="15303" y="156379"/>
                  </a:lnTo>
                  <a:lnTo>
                    <a:pt x="35832" y="198869"/>
                  </a:lnTo>
                  <a:lnTo>
                    <a:pt x="68888" y="219749"/>
                  </a:lnTo>
                  <a:lnTo>
                    <a:pt x="114077" y="230147"/>
                  </a:lnTo>
                  <a:lnTo>
                    <a:pt x="128840" y="233621"/>
                  </a:lnTo>
                  <a:lnTo>
                    <a:pt x="157406" y="261799"/>
                  </a:lnTo>
                  <a:lnTo>
                    <a:pt x="157515" y="269607"/>
                  </a:lnTo>
                  <a:lnTo>
                    <a:pt x="155832" y="277229"/>
                  </a:lnTo>
                  <a:lnTo>
                    <a:pt x="115902" y="299272"/>
                  </a:lnTo>
                  <a:lnTo>
                    <a:pt x="99543" y="298776"/>
                  </a:lnTo>
                  <a:lnTo>
                    <a:pt x="51028" y="287936"/>
                  </a:lnTo>
                  <a:lnTo>
                    <a:pt x="20136" y="275986"/>
                  </a:lnTo>
                  <a:lnTo>
                    <a:pt x="18182" y="276839"/>
                  </a:lnTo>
                  <a:lnTo>
                    <a:pt x="0" y="324460"/>
                  </a:lnTo>
                  <a:lnTo>
                    <a:pt x="642" y="326308"/>
                  </a:lnTo>
                  <a:lnTo>
                    <a:pt x="20165" y="336294"/>
                  </a:lnTo>
                  <a:lnTo>
                    <a:pt x="38926" y="343677"/>
                  </a:lnTo>
                  <a:lnTo>
                    <a:pt x="58304" y="349234"/>
                  </a:lnTo>
                  <a:lnTo>
                    <a:pt x="79834" y="353103"/>
                  </a:lnTo>
                  <a:lnTo>
                    <a:pt x="81076" y="354525"/>
                  </a:lnTo>
                  <a:lnTo>
                    <a:pt x="81076" y="400688"/>
                  </a:lnTo>
                  <a:lnTo>
                    <a:pt x="82568" y="402181"/>
                  </a:lnTo>
                  <a:lnTo>
                    <a:pt x="139851" y="402181"/>
                  </a:lnTo>
                  <a:lnTo>
                    <a:pt x="141378" y="400689"/>
                  </a:lnTo>
                  <a:lnTo>
                    <a:pt x="141378" y="350012"/>
                  </a:lnTo>
                  <a:lnTo>
                    <a:pt x="142301" y="348732"/>
                  </a:lnTo>
                  <a:lnTo>
                    <a:pt x="193706" y="319939"/>
                  </a:lnTo>
                  <a:lnTo>
                    <a:pt x="224799" y="269554"/>
                  </a:lnTo>
                  <a:lnTo>
                    <a:pt x="222374" y="242496"/>
                  </a:lnTo>
                  <a:lnTo>
                    <a:pt x="200558" y="205106"/>
                  </a:lnTo>
                  <a:lnTo>
                    <a:pt x="157386" y="176894"/>
                  </a:lnTo>
                  <a:lnTo>
                    <a:pt x="102012" y="155775"/>
                  </a:lnTo>
                  <a:lnTo>
                    <a:pt x="93349" y="150789"/>
                  </a:lnTo>
                  <a:lnTo>
                    <a:pt x="88108" y="143821"/>
                  </a:lnTo>
                  <a:lnTo>
                    <a:pt x="86143" y="133568"/>
                  </a:lnTo>
                  <a:lnTo>
                    <a:pt x="87970" y="122676"/>
                  </a:lnTo>
                  <a:lnTo>
                    <a:pt x="117229" y="96232"/>
                  </a:lnTo>
                  <a:lnTo>
                    <a:pt x="128678" y="95372"/>
                  </a:lnTo>
                  <a:lnTo>
                    <a:pt x="141378" y="96769"/>
                  </a:lnTo>
                  <a:lnTo>
                    <a:pt x="154717" y="100372"/>
                  </a:lnTo>
                  <a:lnTo>
                    <a:pt x="167547" y="105387"/>
                  </a:lnTo>
                  <a:lnTo>
                    <a:pt x="179758" y="111762"/>
                  </a:lnTo>
                  <a:lnTo>
                    <a:pt x="191239" y="119442"/>
                  </a:lnTo>
                  <a:lnTo>
                    <a:pt x="194471" y="120331"/>
                  </a:lnTo>
                  <a:lnTo>
                    <a:pt x="196211" y="119087"/>
                  </a:lnTo>
                  <a:lnTo>
                    <a:pt x="205267" y="61516"/>
                  </a:lnTo>
                  <a:lnTo>
                    <a:pt x="204272" y="59952"/>
                  </a:lnTo>
                  <a:lnTo>
                    <a:pt x="188432" y="55442"/>
                  </a:lnTo>
                  <a:lnTo>
                    <a:pt x="173971" y="52422"/>
                  </a:lnTo>
                  <a:lnTo>
                    <a:pt x="159336" y="50368"/>
                  </a:lnTo>
                  <a:lnTo>
                    <a:pt x="142763" y="49219"/>
                  </a:lnTo>
                  <a:lnTo>
                    <a:pt x="141378" y="47762"/>
                  </a:lnTo>
                  <a:lnTo>
                    <a:pt x="141378" y="1492"/>
                  </a:lnTo>
                  <a:lnTo>
                    <a:pt x="139851" y="0"/>
                  </a:lnTo>
                  <a:close/>
                </a:path>
              </a:pathLst>
            </a:custGeom>
            <a:solidFill>
              <a:srgbClr val="178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96991" y="4673422"/>
              <a:ext cx="1123315" cy="90170"/>
            </a:xfrm>
            <a:custGeom>
              <a:avLst/>
              <a:gdLst/>
              <a:ahLst/>
              <a:cxnLst/>
              <a:rect l="l" t="t" r="r" b="b"/>
              <a:pathLst>
                <a:path w="1123315" h="90170">
                  <a:moveTo>
                    <a:pt x="1082518" y="0"/>
                  </a:moveTo>
                  <a:lnTo>
                    <a:pt x="40326" y="0"/>
                  </a:lnTo>
                  <a:lnTo>
                    <a:pt x="3169" y="24647"/>
                  </a:lnTo>
                  <a:lnTo>
                    <a:pt x="0" y="40356"/>
                  </a:lnTo>
                  <a:lnTo>
                    <a:pt x="0" y="49603"/>
                  </a:lnTo>
                  <a:lnTo>
                    <a:pt x="24629" y="86787"/>
                  </a:lnTo>
                  <a:lnTo>
                    <a:pt x="1082518" y="89959"/>
                  </a:lnTo>
                  <a:lnTo>
                    <a:pt x="1098210" y="86788"/>
                  </a:lnTo>
                  <a:lnTo>
                    <a:pt x="1111022" y="78139"/>
                  </a:lnTo>
                  <a:lnTo>
                    <a:pt x="1119659" y="65312"/>
                  </a:lnTo>
                  <a:lnTo>
                    <a:pt x="1122826" y="49604"/>
                  </a:lnTo>
                  <a:lnTo>
                    <a:pt x="1122826" y="40357"/>
                  </a:lnTo>
                  <a:lnTo>
                    <a:pt x="1119659" y="24648"/>
                  </a:lnTo>
                  <a:lnTo>
                    <a:pt x="1111022" y="11820"/>
                  </a:lnTo>
                  <a:lnTo>
                    <a:pt x="1098210" y="3171"/>
                  </a:lnTo>
                  <a:lnTo>
                    <a:pt x="1082518" y="0"/>
                  </a:lnTo>
                  <a:close/>
                </a:path>
              </a:pathLst>
            </a:custGeom>
            <a:solidFill>
              <a:srgbClr val="F1C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86558" y="3357626"/>
            <a:ext cx="3580129" cy="1737995"/>
          </a:xfrm>
          <a:custGeom>
            <a:avLst/>
            <a:gdLst/>
            <a:ahLst/>
            <a:cxnLst/>
            <a:rect l="l" t="t" r="r" b="b"/>
            <a:pathLst>
              <a:path w="3580129" h="1737995">
                <a:moveTo>
                  <a:pt x="418846" y="0"/>
                </a:moveTo>
                <a:lnTo>
                  <a:pt x="3161411" y="0"/>
                </a:lnTo>
                <a:lnTo>
                  <a:pt x="3210245" y="2818"/>
                </a:lnTo>
                <a:lnTo>
                  <a:pt x="3257424" y="11064"/>
                </a:lnTo>
                <a:lnTo>
                  <a:pt x="3302633" y="24424"/>
                </a:lnTo>
                <a:lnTo>
                  <a:pt x="3345559" y="42581"/>
                </a:lnTo>
                <a:lnTo>
                  <a:pt x="3385887" y="65222"/>
                </a:lnTo>
                <a:lnTo>
                  <a:pt x="3423304" y="92033"/>
                </a:lnTo>
                <a:lnTo>
                  <a:pt x="3457495" y="122697"/>
                </a:lnTo>
                <a:lnTo>
                  <a:pt x="3488146" y="156902"/>
                </a:lnTo>
                <a:lnTo>
                  <a:pt x="3514944" y="194332"/>
                </a:lnTo>
                <a:lnTo>
                  <a:pt x="3537573" y="234672"/>
                </a:lnTo>
                <a:lnTo>
                  <a:pt x="3555720" y="277608"/>
                </a:lnTo>
                <a:lnTo>
                  <a:pt x="3569072" y="322825"/>
                </a:lnTo>
                <a:lnTo>
                  <a:pt x="3577313" y="370009"/>
                </a:lnTo>
                <a:lnTo>
                  <a:pt x="3580129" y="418846"/>
                </a:lnTo>
                <a:lnTo>
                  <a:pt x="3580129" y="1319022"/>
                </a:lnTo>
                <a:lnTo>
                  <a:pt x="3577460" y="1366298"/>
                </a:lnTo>
                <a:lnTo>
                  <a:pt x="3569562" y="1412604"/>
                </a:lnTo>
                <a:lnTo>
                  <a:pt x="3556606" y="1457528"/>
                </a:lnTo>
                <a:lnTo>
                  <a:pt x="3538761" y="1500659"/>
                </a:lnTo>
                <a:lnTo>
                  <a:pt x="3516194" y="1541586"/>
                </a:lnTo>
                <a:lnTo>
                  <a:pt x="3489076" y="1579899"/>
                </a:lnTo>
                <a:lnTo>
                  <a:pt x="3457575" y="1615186"/>
                </a:lnTo>
                <a:lnTo>
                  <a:pt x="3422248" y="1646694"/>
                </a:lnTo>
                <a:lnTo>
                  <a:pt x="3383920" y="1673831"/>
                </a:lnTo>
                <a:lnTo>
                  <a:pt x="3342995" y="1696422"/>
                </a:lnTo>
                <a:lnTo>
                  <a:pt x="3299877" y="1714294"/>
                </a:lnTo>
                <a:lnTo>
                  <a:pt x="3254971" y="1727275"/>
                </a:lnTo>
                <a:lnTo>
                  <a:pt x="3208680" y="1735191"/>
                </a:lnTo>
                <a:lnTo>
                  <a:pt x="3161411" y="1737868"/>
                </a:lnTo>
                <a:lnTo>
                  <a:pt x="418846" y="1737868"/>
                </a:lnTo>
                <a:lnTo>
                  <a:pt x="371569" y="1735191"/>
                </a:lnTo>
                <a:lnTo>
                  <a:pt x="325263" y="1727275"/>
                </a:lnTo>
                <a:lnTo>
                  <a:pt x="280339" y="1714294"/>
                </a:lnTo>
                <a:lnTo>
                  <a:pt x="237208" y="1696422"/>
                </a:lnTo>
                <a:lnTo>
                  <a:pt x="196281" y="1673831"/>
                </a:lnTo>
                <a:lnTo>
                  <a:pt x="157968" y="1646694"/>
                </a:lnTo>
                <a:lnTo>
                  <a:pt x="122682" y="1615186"/>
                </a:lnTo>
                <a:lnTo>
                  <a:pt x="91173" y="1579899"/>
                </a:lnTo>
                <a:lnTo>
                  <a:pt x="64036" y="1541586"/>
                </a:lnTo>
                <a:lnTo>
                  <a:pt x="41445" y="1500659"/>
                </a:lnTo>
                <a:lnTo>
                  <a:pt x="23573" y="1457528"/>
                </a:lnTo>
                <a:lnTo>
                  <a:pt x="10592" y="1412604"/>
                </a:lnTo>
                <a:lnTo>
                  <a:pt x="2676" y="1366298"/>
                </a:lnTo>
                <a:lnTo>
                  <a:pt x="0" y="1319022"/>
                </a:lnTo>
                <a:lnTo>
                  <a:pt x="0" y="418846"/>
                </a:lnTo>
                <a:lnTo>
                  <a:pt x="2818" y="370009"/>
                </a:lnTo>
                <a:lnTo>
                  <a:pt x="11064" y="322825"/>
                </a:lnTo>
                <a:lnTo>
                  <a:pt x="24424" y="277608"/>
                </a:lnTo>
                <a:lnTo>
                  <a:pt x="42581" y="234672"/>
                </a:lnTo>
                <a:lnTo>
                  <a:pt x="65222" y="194332"/>
                </a:lnTo>
                <a:lnTo>
                  <a:pt x="92033" y="156902"/>
                </a:lnTo>
                <a:lnTo>
                  <a:pt x="122697" y="122697"/>
                </a:lnTo>
                <a:lnTo>
                  <a:pt x="156902" y="92033"/>
                </a:lnTo>
                <a:lnTo>
                  <a:pt x="194332" y="65222"/>
                </a:lnTo>
                <a:lnTo>
                  <a:pt x="234672" y="42581"/>
                </a:lnTo>
                <a:lnTo>
                  <a:pt x="277608" y="24424"/>
                </a:lnTo>
                <a:lnTo>
                  <a:pt x="322825" y="11064"/>
                </a:lnTo>
                <a:lnTo>
                  <a:pt x="370009" y="2818"/>
                </a:lnTo>
                <a:lnTo>
                  <a:pt x="418846" y="0"/>
                </a:lnTo>
                <a:close/>
              </a:path>
            </a:pathLst>
          </a:custGeom>
          <a:ln w="57150">
            <a:solidFill>
              <a:srgbClr val="FFDE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49456" y="3357626"/>
            <a:ext cx="3580129" cy="1737995"/>
          </a:xfrm>
          <a:custGeom>
            <a:avLst/>
            <a:gdLst/>
            <a:ahLst/>
            <a:cxnLst/>
            <a:rect l="l" t="t" r="r" b="b"/>
            <a:pathLst>
              <a:path w="3580130" h="1737995">
                <a:moveTo>
                  <a:pt x="418719" y="0"/>
                </a:moveTo>
                <a:lnTo>
                  <a:pt x="3161410" y="0"/>
                </a:lnTo>
                <a:lnTo>
                  <a:pt x="3210245" y="2818"/>
                </a:lnTo>
                <a:lnTo>
                  <a:pt x="3257424" y="11064"/>
                </a:lnTo>
                <a:lnTo>
                  <a:pt x="3302633" y="24424"/>
                </a:lnTo>
                <a:lnTo>
                  <a:pt x="3345559" y="42581"/>
                </a:lnTo>
                <a:lnTo>
                  <a:pt x="3385887" y="65222"/>
                </a:lnTo>
                <a:lnTo>
                  <a:pt x="3423304" y="92033"/>
                </a:lnTo>
                <a:lnTo>
                  <a:pt x="3457495" y="122697"/>
                </a:lnTo>
                <a:lnTo>
                  <a:pt x="3488146" y="156902"/>
                </a:lnTo>
                <a:lnTo>
                  <a:pt x="3514944" y="194332"/>
                </a:lnTo>
                <a:lnTo>
                  <a:pt x="3537573" y="234672"/>
                </a:lnTo>
                <a:lnTo>
                  <a:pt x="3555720" y="277608"/>
                </a:lnTo>
                <a:lnTo>
                  <a:pt x="3569072" y="322825"/>
                </a:lnTo>
                <a:lnTo>
                  <a:pt x="3577313" y="370009"/>
                </a:lnTo>
                <a:lnTo>
                  <a:pt x="3580129" y="418846"/>
                </a:lnTo>
                <a:lnTo>
                  <a:pt x="3580129" y="1319022"/>
                </a:lnTo>
                <a:lnTo>
                  <a:pt x="3577460" y="1366298"/>
                </a:lnTo>
                <a:lnTo>
                  <a:pt x="3569562" y="1412604"/>
                </a:lnTo>
                <a:lnTo>
                  <a:pt x="3556606" y="1457528"/>
                </a:lnTo>
                <a:lnTo>
                  <a:pt x="3538761" y="1500659"/>
                </a:lnTo>
                <a:lnTo>
                  <a:pt x="3516194" y="1541586"/>
                </a:lnTo>
                <a:lnTo>
                  <a:pt x="3489076" y="1579899"/>
                </a:lnTo>
                <a:lnTo>
                  <a:pt x="3457575" y="1615186"/>
                </a:lnTo>
                <a:lnTo>
                  <a:pt x="3422248" y="1646694"/>
                </a:lnTo>
                <a:lnTo>
                  <a:pt x="3383920" y="1673831"/>
                </a:lnTo>
                <a:lnTo>
                  <a:pt x="3342995" y="1696422"/>
                </a:lnTo>
                <a:lnTo>
                  <a:pt x="3299877" y="1714294"/>
                </a:lnTo>
                <a:lnTo>
                  <a:pt x="3254971" y="1727275"/>
                </a:lnTo>
                <a:lnTo>
                  <a:pt x="3208680" y="1735191"/>
                </a:lnTo>
                <a:lnTo>
                  <a:pt x="3161410" y="1737868"/>
                </a:lnTo>
                <a:lnTo>
                  <a:pt x="418719" y="1737868"/>
                </a:lnTo>
                <a:lnTo>
                  <a:pt x="371489" y="1735191"/>
                </a:lnTo>
                <a:lnTo>
                  <a:pt x="325217" y="1727275"/>
                </a:lnTo>
                <a:lnTo>
                  <a:pt x="280316" y="1714294"/>
                </a:lnTo>
                <a:lnTo>
                  <a:pt x="237198" y="1696422"/>
                </a:lnTo>
                <a:lnTo>
                  <a:pt x="196278" y="1673831"/>
                </a:lnTo>
                <a:lnTo>
                  <a:pt x="157968" y="1646694"/>
                </a:lnTo>
                <a:lnTo>
                  <a:pt x="122682" y="1615186"/>
                </a:lnTo>
                <a:lnTo>
                  <a:pt x="91173" y="1579899"/>
                </a:lnTo>
                <a:lnTo>
                  <a:pt x="64036" y="1541586"/>
                </a:lnTo>
                <a:lnTo>
                  <a:pt x="41445" y="1500659"/>
                </a:lnTo>
                <a:lnTo>
                  <a:pt x="23573" y="1457528"/>
                </a:lnTo>
                <a:lnTo>
                  <a:pt x="10592" y="1412604"/>
                </a:lnTo>
                <a:lnTo>
                  <a:pt x="2676" y="1366298"/>
                </a:lnTo>
                <a:lnTo>
                  <a:pt x="0" y="1319022"/>
                </a:lnTo>
                <a:lnTo>
                  <a:pt x="0" y="418846"/>
                </a:lnTo>
                <a:lnTo>
                  <a:pt x="2816" y="370009"/>
                </a:lnTo>
                <a:lnTo>
                  <a:pt x="11057" y="322825"/>
                </a:lnTo>
                <a:lnTo>
                  <a:pt x="24409" y="277608"/>
                </a:lnTo>
                <a:lnTo>
                  <a:pt x="42556" y="234672"/>
                </a:lnTo>
                <a:lnTo>
                  <a:pt x="65185" y="194332"/>
                </a:lnTo>
                <a:lnTo>
                  <a:pt x="91983" y="156902"/>
                </a:lnTo>
                <a:lnTo>
                  <a:pt x="122634" y="122697"/>
                </a:lnTo>
                <a:lnTo>
                  <a:pt x="156825" y="92033"/>
                </a:lnTo>
                <a:lnTo>
                  <a:pt x="194242" y="65222"/>
                </a:lnTo>
                <a:lnTo>
                  <a:pt x="234570" y="42581"/>
                </a:lnTo>
                <a:lnTo>
                  <a:pt x="277496" y="24424"/>
                </a:lnTo>
                <a:lnTo>
                  <a:pt x="322705" y="11064"/>
                </a:lnTo>
                <a:lnTo>
                  <a:pt x="369884" y="2818"/>
                </a:lnTo>
                <a:lnTo>
                  <a:pt x="418719" y="0"/>
                </a:lnTo>
                <a:close/>
              </a:path>
            </a:pathLst>
          </a:custGeom>
          <a:ln w="57150">
            <a:solidFill>
              <a:srgbClr val="FFDE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8373" y="3596195"/>
            <a:ext cx="2476500" cy="12607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9747" y="3633673"/>
            <a:ext cx="2559938" cy="122331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13357" y="1213865"/>
            <a:ext cx="810133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370" dirty="0">
                <a:latin typeface="Arial"/>
                <a:cs typeface="Arial"/>
              </a:rPr>
              <a:t>1.</a:t>
            </a:r>
            <a:r>
              <a:rPr sz="2350" spc="120" dirty="0">
                <a:latin typeface="Arial"/>
                <a:cs typeface="Arial"/>
              </a:rPr>
              <a:t> </a:t>
            </a:r>
            <a:r>
              <a:rPr sz="2350" spc="175" dirty="0">
                <a:latin typeface="Arial"/>
                <a:cs typeface="Arial"/>
              </a:rPr>
              <a:t>What</a:t>
            </a:r>
            <a:r>
              <a:rPr sz="2350" dirty="0">
                <a:latin typeface="Arial"/>
                <a:cs typeface="Arial"/>
              </a:rPr>
              <a:t> is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70" dirty="0">
                <a:latin typeface="Arial"/>
                <a:cs typeface="Arial"/>
              </a:rPr>
              <a:t>the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245" dirty="0">
                <a:latin typeface="Arial"/>
                <a:cs typeface="Arial"/>
              </a:rPr>
              <a:t>impact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45" dirty="0">
                <a:latin typeface="Arial"/>
                <a:cs typeface="Arial"/>
              </a:rPr>
              <a:t>of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70" dirty="0">
                <a:latin typeface="Arial"/>
                <a:cs typeface="Arial"/>
              </a:rPr>
              <a:t>the</a:t>
            </a:r>
            <a:r>
              <a:rPr sz="2350" spc="-20" dirty="0">
                <a:latin typeface="Arial"/>
                <a:cs typeface="Arial"/>
              </a:rPr>
              <a:t> </a:t>
            </a:r>
            <a:r>
              <a:rPr sz="2350" spc="60" dirty="0">
                <a:latin typeface="Arial"/>
                <a:cs typeface="Arial"/>
              </a:rPr>
              <a:t>5G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80" dirty="0">
                <a:latin typeface="Arial"/>
                <a:cs typeface="Arial"/>
              </a:rPr>
              <a:t>launch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80" dirty="0">
                <a:latin typeface="Arial"/>
                <a:cs typeface="Arial"/>
              </a:rPr>
              <a:t>on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145" dirty="0">
                <a:latin typeface="Arial"/>
                <a:cs typeface="Arial"/>
              </a:rPr>
              <a:t>our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00" dirty="0">
                <a:latin typeface="Arial"/>
                <a:cs typeface="Arial"/>
              </a:rPr>
              <a:t>revenue?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74239" y="6172326"/>
            <a:ext cx="1400111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2350" spc="90" dirty="0">
                <a:latin typeface="Trebuchet MS"/>
                <a:cs typeface="Trebuchet MS"/>
              </a:rPr>
              <a:t>The</a:t>
            </a:r>
            <a:r>
              <a:rPr sz="2350" spc="-70" dirty="0">
                <a:latin typeface="Trebuchet MS"/>
                <a:cs typeface="Trebuchet MS"/>
              </a:rPr>
              <a:t> </a:t>
            </a:r>
            <a:r>
              <a:rPr sz="2350" spc="215" dirty="0">
                <a:latin typeface="Trebuchet MS"/>
                <a:cs typeface="Trebuchet MS"/>
              </a:rPr>
              <a:t>5G</a:t>
            </a:r>
            <a:r>
              <a:rPr sz="2350" spc="-55" dirty="0">
                <a:latin typeface="Trebuchet MS"/>
                <a:cs typeface="Trebuchet MS"/>
              </a:rPr>
              <a:t> </a:t>
            </a:r>
            <a:r>
              <a:rPr sz="2350" spc="180" dirty="0">
                <a:latin typeface="Trebuchet MS"/>
                <a:cs typeface="Trebuchet MS"/>
              </a:rPr>
              <a:t>launch</a:t>
            </a:r>
            <a:r>
              <a:rPr sz="2350" spc="-65" dirty="0">
                <a:latin typeface="Trebuchet MS"/>
                <a:cs typeface="Trebuchet MS"/>
              </a:rPr>
              <a:t> </a:t>
            </a:r>
            <a:r>
              <a:rPr sz="2350" spc="265" dirty="0">
                <a:latin typeface="Trebuchet MS"/>
                <a:cs typeface="Trebuchet MS"/>
              </a:rPr>
              <a:t>has</a:t>
            </a:r>
            <a:r>
              <a:rPr sz="2350" spc="-50" dirty="0">
                <a:latin typeface="Trebuchet MS"/>
                <a:cs typeface="Trebuchet MS"/>
              </a:rPr>
              <a:t> </a:t>
            </a:r>
            <a:r>
              <a:rPr sz="2350" spc="95" dirty="0">
                <a:latin typeface="Trebuchet MS"/>
                <a:cs typeface="Trebuchet MS"/>
              </a:rPr>
              <a:t>resulted</a:t>
            </a:r>
            <a:r>
              <a:rPr sz="2350" spc="-70" dirty="0">
                <a:latin typeface="Trebuchet MS"/>
                <a:cs typeface="Trebuchet MS"/>
              </a:rPr>
              <a:t> </a:t>
            </a:r>
            <a:r>
              <a:rPr sz="2350" dirty="0">
                <a:latin typeface="Trebuchet MS"/>
                <a:cs typeface="Trebuchet MS"/>
              </a:rPr>
              <a:t>in</a:t>
            </a:r>
            <a:r>
              <a:rPr sz="2350" spc="-65" dirty="0">
                <a:latin typeface="Trebuchet MS"/>
                <a:cs typeface="Trebuchet MS"/>
              </a:rPr>
              <a:t> </a:t>
            </a:r>
            <a:r>
              <a:rPr sz="2350" spc="330" dirty="0">
                <a:latin typeface="Trebuchet MS"/>
                <a:cs typeface="Trebuchet MS"/>
              </a:rPr>
              <a:t>a</a:t>
            </a:r>
            <a:r>
              <a:rPr sz="2350" spc="-65" dirty="0">
                <a:latin typeface="Trebuchet MS"/>
                <a:cs typeface="Trebuchet MS"/>
              </a:rPr>
              <a:t> </a:t>
            </a:r>
            <a:r>
              <a:rPr sz="2350" spc="95" dirty="0">
                <a:latin typeface="Trebuchet MS"/>
                <a:cs typeface="Trebuchet MS"/>
              </a:rPr>
              <a:t>slight</a:t>
            </a:r>
            <a:r>
              <a:rPr sz="2350" spc="-60" dirty="0">
                <a:latin typeface="Trebuchet MS"/>
                <a:cs typeface="Trebuchet MS"/>
              </a:rPr>
              <a:t> </a:t>
            </a:r>
            <a:r>
              <a:rPr sz="2350" spc="190" dirty="0">
                <a:latin typeface="Trebuchet MS"/>
                <a:cs typeface="Trebuchet MS"/>
              </a:rPr>
              <a:t>decrease</a:t>
            </a:r>
            <a:r>
              <a:rPr sz="2350" spc="-60" dirty="0">
                <a:latin typeface="Trebuchet MS"/>
                <a:cs typeface="Trebuchet MS"/>
              </a:rPr>
              <a:t> </a:t>
            </a:r>
            <a:r>
              <a:rPr sz="2350" dirty="0">
                <a:latin typeface="Trebuchet MS"/>
                <a:cs typeface="Trebuchet MS"/>
              </a:rPr>
              <a:t>in</a:t>
            </a:r>
            <a:r>
              <a:rPr sz="2350" spc="-65" dirty="0">
                <a:latin typeface="Trebuchet MS"/>
                <a:cs typeface="Trebuchet MS"/>
              </a:rPr>
              <a:t> </a:t>
            </a:r>
            <a:r>
              <a:rPr sz="2350" spc="50" dirty="0">
                <a:latin typeface="Trebuchet MS"/>
                <a:cs typeface="Trebuchet MS"/>
              </a:rPr>
              <a:t>total</a:t>
            </a:r>
            <a:r>
              <a:rPr sz="2350" spc="-65" dirty="0">
                <a:latin typeface="Trebuchet MS"/>
                <a:cs typeface="Trebuchet MS"/>
              </a:rPr>
              <a:t> </a:t>
            </a:r>
            <a:r>
              <a:rPr sz="2350" spc="70" dirty="0">
                <a:latin typeface="Trebuchet MS"/>
                <a:cs typeface="Trebuchet MS"/>
              </a:rPr>
              <a:t>revenue,</a:t>
            </a:r>
            <a:r>
              <a:rPr sz="2350" spc="-70" dirty="0">
                <a:latin typeface="Trebuchet MS"/>
                <a:cs typeface="Trebuchet MS"/>
              </a:rPr>
              <a:t> </a:t>
            </a:r>
            <a:r>
              <a:rPr sz="2350" spc="185" dirty="0">
                <a:latin typeface="Trebuchet MS"/>
                <a:cs typeface="Trebuchet MS"/>
              </a:rPr>
              <a:t>dropping</a:t>
            </a:r>
            <a:r>
              <a:rPr sz="2350" spc="-55" dirty="0">
                <a:latin typeface="Trebuchet MS"/>
                <a:cs typeface="Trebuchet MS"/>
              </a:rPr>
              <a:t> </a:t>
            </a:r>
            <a:r>
              <a:rPr sz="2350" spc="210" dirty="0">
                <a:latin typeface="Trebuchet MS"/>
                <a:cs typeface="Trebuchet MS"/>
              </a:rPr>
              <a:t>by</a:t>
            </a:r>
            <a:r>
              <a:rPr sz="2350" spc="-70" dirty="0">
                <a:latin typeface="Trebuchet MS"/>
                <a:cs typeface="Trebuchet MS"/>
              </a:rPr>
              <a:t> </a:t>
            </a:r>
            <a:r>
              <a:rPr sz="2350" spc="-105" dirty="0">
                <a:latin typeface="Trebuchet MS"/>
                <a:cs typeface="Trebuchet MS"/>
              </a:rPr>
              <a:t>₹0.1</a:t>
            </a:r>
            <a:r>
              <a:rPr sz="2350" spc="-60" dirty="0">
                <a:latin typeface="Trebuchet MS"/>
                <a:cs typeface="Trebuchet MS"/>
              </a:rPr>
              <a:t> </a:t>
            </a:r>
            <a:r>
              <a:rPr sz="2350" spc="-10" dirty="0">
                <a:latin typeface="Trebuchet MS"/>
                <a:cs typeface="Trebuchet MS"/>
              </a:rPr>
              <a:t>billion.</a:t>
            </a:r>
            <a:r>
              <a:rPr sz="2350" spc="-70" dirty="0">
                <a:latin typeface="Trebuchet MS"/>
                <a:cs typeface="Trebuchet MS"/>
              </a:rPr>
              <a:t> </a:t>
            </a:r>
            <a:r>
              <a:rPr sz="2350" spc="40" dirty="0">
                <a:latin typeface="Trebuchet MS"/>
                <a:cs typeface="Trebuchet MS"/>
              </a:rPr>
              <a:t>This </a:t>
            </a:r>
            <a:r>
              <a:rPr sz="2350" spc="210" dirty="0">
                <a:latin typeface="Arial"/>
                <a:cs typeface="Arial"/>
              </a:rPr>
              <a:t>minimal</a:t>
            </a:r>
            <a:r>
              <a:rPr sz="2350" spc="-20" dirty="0">
                <a:latin typeface="Arial"/>
                <a:cs typeface="Arial"/>
              </a:rPr>
              <a:t> </a:t>
            </a:r>
            <a:r>
              <a:rPr sz="2350" spc="145" dirty="0">
                <a:latin typeface="Arial"/>
                <a:cs typeface="Arial"/>
              </a:rPr>
              <a:t>decline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indicates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260" dirty="0">
                <a:latin typeface="Arial"/>
                <a:cs typeface="Arial"/>
              </a:rPr>
              <a:t>a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45" dirty="0">
                <a:latin typeface="Arial"/>
                <a:cs typeface="Arial"/>
              </a:rPr>
              <a:t>transitional</a:t>
            </a:r>
            <a:r>
              <a:rPr sz="2350" spc="-20" dirty="0">
                <a:latin typeface="Arial"/>
                <a:cs typeface="Arial"/>
              </a:rPr>
              <a:t> </a:t>
            </a:r>
            <a:r>
              <a:rPr sz="2350" spc="175" dirty="0">
                <a:latin typeface="Arial"/>
                <a:cs typeface="Arial"/>
              </a:rPr>
              <a:t>phase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45" dirty="0">
                <a:latin typeface="Arial"/>
                <a:cs typeface="Arial"/>
              </a:rPr>
              <a:t>where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35" dirty="0">
                <a:latin typeface="Arial"/>
                <a:cs typeface="Arial"/>
              </a:rPr>
              <a:t>older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plans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are</a:t>
            </a:r>
            <a:r>
              <a:rPr sz="2350" spc="-20" dirty="0">
                <a:latin typeface="Arial"/>
                <a:cs typeface="Arial"/>
              </a:rPr>
              <a:t> </a:t>
            </a:r>
            <a:r>
              <a:rPr sz="2350" spc="175" dirty="0">
                <a:latin typeface="Arial"/>
                <a:cs typeface="Arial"/>
              </a:rPr>
              <a:t>being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90" dirty="0">
                <a:latin typeface="Arial"/>
                <a:cs typeface="Arial"/>
              </a:rPr>
              <a:t>phased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85" dirty="0">
                <a:latin typeface="Arial"/>
                <a:cs typeface="Arial"/>
              </a:rPr>
              <a:t>out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14" dirty="0">
                <a:latin typeface="Arial"/>
                <a:cs typeface="Arial"/>
              </a:rPr>
              <a:t>while </a:t>
            </a:r>
            <a:r>
              <a:rPr sz="2350" spc="170" dirty="0">
                <a:latin typeface="Arial"/>
                <a:cs typeface="Arial"/>
              </a:rPr>
              <a:t>new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60" dirty="0">
                <a:latin typeface="Arial"/>
                <a:cs typeface="Arial"/>
              </a:rPr>
              <a:t>5G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plans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are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70" dirty="0">
                <a:latin typeface="Arial"/>
                <a:cs typeface="Arial"/>
              </a:rPr>
              <a:t>still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70" dirty="0">
                <a:latin typeface="Arial"/>
                <a:cs typeface="Arial"/>
              </a:rPr>
              <a:t>being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215" dirty="0">
                <a:latin typeface="Arial"/>
                <a:cs typeface="Arial"/>
              </a:rPr>
              <a:t>adopted</a:t>
            </a:r>
            <a:r>
              <a:rPr sz="2350" spc="5" dirty="0">
                <a:latin typeface="Arial"/>
                <a:cs typeface="Arial"/>
              </a:rPr>
              <a:t> </a:t>
            </a:r>
            <a:r>
              <a:rPr sz="2350" spc="195" dirty="0">
                <a:latin typeface="Arial"/>
                <a:cs typeface="Arial"/>
              </a:rPr>
              <a:t>by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35" dirty="0">
                <a:latin typeface="Arial"/>
                <a:cs typeface="Arial"/>
              </a:rPr>
              <a:t>customers.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dirty="0">
                <a:latin typeface="Arial"/>
                <a:cs typeface="Arial"/>
              </a:rPr>
              <a:t>The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20" dirty="0">
                <a:latin typeface="Arial"/>
                <a:cs typeface="Arial"/>
              </a:rPr>
              <a:t>shift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110" dirty="0">
                <a:latin typeface="Arial"/>
                <a:cs typeface="Arial"/>
              </a:rPr>
              <a:t>in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80" dirty="0">
                <a:latin typeface="Arial"/>
                <a:cs typeface="Arial"/>
              </a:rPr>
              <a:t>consumer</a:t>
            </a:r>
            <a:r>
              <a:rPr sz="2350" spc="5" dirty="0">
                <a:latin typeface="Arial"/>
                <a:cs typeface="Arial"/>
              </a:rPr>
              <a:t> </a:t>
            </a:r>
            <a:r>
              <a:rPr sz="2350" spc="135" dirty="0">
                <a:latin typeface="Arial"/>
                <a:cs typeface="Arial"/>
              </a:rPr>
              <a:t>preferences</a:t>
            </a:r>
            <a:r>
              <a:rPr sz="2350" spc="5" dirty="0">
                <a:latin typeface="Arial"/>
                <a:cs typeface="Arial"/>
              </a:rPr>
              <a:t> </a:t>
            </a:r>
            <a:r>
              <a:rPr sz="2350" spc="235" dirty="0">
                <a:latin typeface="Arial"/>
                <a:cs typeface="Arial"/>
              </a:rPr>
              <a:t>and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40" dirty="0">
                <a:latin typeface="Arial"/>
                <a:cs typeface="Arial"/>
              </a:rPr>
              <a:t>the </a:t>
            </a:r>
            <a:r>
              <a:rPr sz="2350" spc="190" dirty="0">
                <a:latin typeface="Arial"/>
                <a:cs typeface="Arial"/>
              </a:rPr>
              <a:t>adjustment</a:t>
            </a:r>
            <a:r>
              <a:rPr sz="2350" spc="-20" dirty="0">
                <a:latin typeface="Arial"/>
                <a:cs typeface="Arial"/>
              </a:rPr>
              <a:t> </a:t>
            </a:r>
            <a:r>
              <a:rPr sz="2350" spc="160" dirty="0">
                <a:latin typeface="Arial"/>
                <a:cs typeface="Arial"/>
              </a:rPr>
              <a:t>period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125" dirty="0">
                <a:latin typeface="Arial"/>
                <a:cs typeface="Arial"/>
              </a:rPr>
              <a:t>for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60" dirty="0">
                <a:latin typeface="Arial"/>
                <a:cs typeface="Arial"/>
              </a:rPr>
              <a:t>5G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plans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280" dirty="0">
                <a:latin typeface="Arial"/>
                <a:cs typeface="Arial"/>
              </a:rPr>
              <a:t>may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75" dirty="0">
                <a:latin typeface="Arial"/>
                <a:cs typeface="Arial"/>
              </a:rPr>
              <a:t>have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70" dirty="0">
                <a:latin typeface="Arial"/>
                <a:cs typeface="Arial"/>
              </a:rPr>
              <a:t>contributed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85" dirty="0">
                <a:latin typeface="Arial"/>
                <a:cs typeface="Arial"/>
              </a:rPr>
              <a:t>to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14" dirty="0">
                <a:latin typeface="Arial"/>
                <a:cs typeface="Arial"/>
              </a:rPr>
              <a:t>this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65" dirty="0">
                <a:latin typeface="Arial"/>
                <a:cs typeface="Arial"/>
              </a:rPr>
              <a:t>small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20" dirty="0">
                <a:latin typeface="Arial"/>
                <a:cs typeface="Arial"/>
              </a:rPr>
              <a:t>reduction.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4022" y="5117465"/>
            <a:ext cx="1186815" cy="1226185"/>
            <a:chOff x="1954022" y="5117465"/>
            <a:chExt cx="1186815" cy="1226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7992" y="5131473"/>
              <a:ext cx="1158875" cy="1197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4022" y="5117465"/>
              <a:ext cx="1186815" cy="1226185"/>
            </a:xfrm>
            <a:custGeom>
              <a:avLst/>
              <a:gdLst/>
              <a:ahLst/>
              <a:cxnLst/>
              <a:rect l="l" t="t" r="r" b="b"/>
              <a:pathLst>
                <a:path w="1186814" h="1226185">
                  <a:moveTo>
                    <a:pt x="975359" y="0"/>
                  </a:moveTo>
                  <a:lnTo>
                    <a:pt x="211454" y="0"/>
                  </a:lnTo>
                  <a:lnTo>
                    <a:pt x="163032" y="5601"/>
                  </a:lnTo>
                  <a:lnTo>
                    <a:pt x="118548" y="21549"/>
                  </a:lnTo>
                  <a:lnTo>
                    <a:pt x="79283" y="46556"/>
                  </a:lnTo>
                  <a:lnTo>
                    <a:pt x="46516" y="79336"/>
                  </a:lnTo>
                  <a:lnTo>
                    <a:pt x="21527" y="118604"/>
                  </a:lnTo>
                  <a:lnTo>
                    <a:pt x="5707" y="162759"/>
                  </a:lnTo>
                  <a:lnTo>
                    <a:pt x="5595" y="163072"/>
                  </a:lnTo>
                  <a:lnTo>
                    <a:pt x="0" y="211455"/>
                  </a:lnTo>
                  <a:lnTo>
                    <a:pt x="0" y="1014349"/>
                  </a:lnTo>
                  <a:lnTo>
                    <a:pt x="5576" y="1062571"/>
                  </a:lnTo>
                  <a:lnTo>
                    <a:pt x="21527" y="1107199"/>
                  </a:lnTo>
                  <a:lnTo>
                    <a:pt x="46516" y="1146467"/>
                  </a:lnTo>
                  <a:lnTo>
                    <a:pt x="79283" y="1179247"/>
                  </a:lnTo>
                  <a:lnTo>
                    <a:pt x="118548" y="1204254"/>
                  </a:lnTo>
                  <a:lnTo>
                    <a:pt x="163032" y="1220202"/>
                  </a:lnTo>
                  <a:lnTo>
                    <a:pt x="211454" y="1225804"/>
                  </a:lnTo>
                  <a:lnTo>
                    <a:pt x="975359" y="1225804"/>
                  </a:lnTo>
                  <a:lnTo>
                    <a:pt x="1023776" y="1220202"/>
                  </a:lnTo>
                  <a:lnTo>
                    <a:pt x="1068249" y="1204254"/>
                  </a:lnTo>
                  <a:lnTo>
                    <a:pt x="1078684" y="1197610"/>
                  </a:lnTo>
                  <a:lnTo>
                    <a:pt x="211454" y="1197610"/>
                  </a:lnTo>
                  <a:lnTo>
                    <a:pt x="162759" y="1191036"/>
                  </a:lnTo>
                  <a:lnTo>
                    <a:pt x="118947" y="1172496"/>
                  </a:lnTo>
                  <a:lnTo>
                    <a:pt x="81787" y="1143762"/>
                  </a:lnTo>
                  <a:lnTo>
                    <a:pt x="53053" y="1106602"/>
                  </a:lnTo>
                  <a:lnTo>
                    <a:pt x="34513" y="1062790"/>
                  </a:lnTo>
                  <a:lnTo>
                    <a:pt x="27974" y="1014349"/>
                  </a:lnTo>
                  <a:lnTo>
                    <a:pt x="27939" y="211455"/>
                  </a:lnTo>
                  <a:lnTo>
                    <a:pt x="34471" y="163072"/>
                  </a:lnTo>
                  <a:lnTo>
                    <a:pt x="34513" y="162759"/>
                  </a:lnTo>
                  <a:lnTo>
                    <a:pt x="53053" y="118947"/>
                  </a:lnTo>
                  <a:lnTo>
                    <a:pt x="81787" y="81788"/>
                  </a:lnTo>
                  <a:lnTo>
                    <a:pt x="118947" y="53053"/>
                  </a:lnTo>
                  <a:lnTo>
                    <a:pt x="162759" y="34513"/>
                  </a:lnTo>
                  <a:lnTo>
                    <a:pt x="211454" y="27939"/>
                  </a:lnTo>
                  <a:lnTo>
                    <a:pt x="1078300" y="27939"/>
                  </a:lnTo>
                  <a:lnTo>
                    <a:pt x="1068266" y="21549"/>
                  </a:lnTo>
                  <a:lnTo>
                    <a:pt x="1023782" y="5601"/>
                  </a:lnTo>
                  <a:lnTo>
                    <a:pt x="975359" y="0"/>
                  </a:lnTo>
                  <a:close/>
                </a:path>
                <a:path w="1186814" h="1226185">
                  <a:moveTo>
                    <a:pt x="1078300" y="27939"/>
                  </a:moveTo>
                  <a:lnTo>
                    <a:pt x="975359" y="27939"/>
                  </a:lnTo>
                  <a:lnTo>
                    <a:pt x="1024055" y="34513"/>
                  </a:lnTo>
                  <a:lnTo>
                    <a:pt x="1067867" y="53053"/>
                  </a:lnTo>
                  <a:lnTo>
                    <a:pt x="1105027" y="81788"/>
                  </a:lnTo>
                  <a:lnTo>
                    <a:pt x="1133761" y="118947"/>
                  </a:lnTo>
                  <a:lnTo>
                    <a:pt x="1152301" y="162759"/>
                  </a:lnTo>
                  <a:lnTo>
                    <a:pt x="1158875" y="211455"/>
                  </a:lnTo>
                  <a:lnTo>
                    <a:pt x="1158840" y="1014349"/>
                  </a:lnTo>
                  <a:lnTo>
                    <a:pt x="1152331" y="1062571"/>
                  </a:lnTo>
                  <a:lnTo>
                    <a:pt x="1133761" y="1106602"/>
                  </a:lnTo>
                  <a:lnTo>
                    <a:pt x="1105027" y="1143762"/>
                  </a:lnTo>
                  <a:lnTo>
                    <a:pt x="1067867" y="1172496"/>
                  </a:lnTo>
                  <a:lnTo>
                    <a:pt x="1024055" y="1191036"/>
                  </a:lnTo>
                  <a:lnTo>
                    <a:pt x="975359" y="1197610"/>
                  </a:lnTo>
                  <a:lnTo>
                    <a:pt x="1078684" y="1197610"/>
                  </a:lnTo>
                  <a:lnTo>
                    <a:pt x="1140251" y="1146467"/>
                  </a:lnTo>
                  <a:lnTo>
                    <a:pt x="1165229" y="1107199"/>
                  </a:lnTo>
                  <a:lnTo>
                    <a:pt x="1181141" y="1062790"/>
                  </a:lnTo>
                  <a:lnTo>
                    <a:pt x="1186785" y="1014349"/>
                  </a:lnTo>
                  <a:lnTo>
                    <a:pt x="1186814" y="211455"/>
                  </a:lnTo>
                  <a:lnTo>
                    <a:pt x="1181219" y="163072"/>
                  </a:lnTo>
                  <a:lnTo>
                    <a:pt x="1165410" y="118947"/>
                  </a:lnTo>
                  <a:lnTo>
                    <a:pt x="1165287" y="118604"/>
                  </a:lnTo>
                  <a:lnTo>
                    <a:pt x="1140298" y="79336"/>
                  </a:lnTo>
                  <a:lnTo>
                    <a:pt x="1107531" y="46556"/>
                  </a:lnTo>
                  <a:lnTo>
                    <a:pt x="1078300" y="27939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954022" y="7740904"/>
            <a:ext cx="1186815" cy="1226185"/>
            <a:chOff x="1954022" y="7740904"/>
            <a:chExt cx="1186815" cy="12261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7992" y="7754912"/>
              <a:ext cx="1158875" cy="11978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54022" y="7740904"/>
              <a:ext cx="1186815" cy="1226185"/>
            </a:xfrm>
            <a:custGeom>
              <a:avLst/>
              <a:gdLst/>
              <a:ahLst/>
              <a:cxnLst/>
              <a:rect l="l" t="t" r="r" b="b"/>
              <a:pathLst>
                <a:path w="1186814" h="1226184">
                  <a:moveTo>
                    <a:pt x="975359" y="0"/>
                  </a:moveTo>
                  <a:lnTo>
                    <a:pt x="211454" y="0"/>
                  </a:lnTo>
                  <a:lnTo>
                    <a:pt x="163032" y="5595"/>
                  </a:lnTo>
                  <a:lnTo>
                    <a:pt x="118548" y="21527"/>
                  </a:lnTo>
                  <a:lnTo>
                    <a:pt x="79283" y="46516"/>
                  </a:lnTo>
                  <a:lnTo>
                    <a:pt x="46516" y="79283"/>
                  </a:lnTo>
                  <a:lnTo>
                    <a:pt x="21527" y="118548"/>
                  </a:lnTo>
                  <a:lnTo>
                    <a:pt x="5692" y="162759"/>
                  </a:lnTo>
                  <a:lnTo>
                    <a:pt x="5595" y="163032"/>
                  </a:lnTo>
                  <a:lnTo>
                    <a:pt x="0" y="211455"/>
                  </a:lnTo>
                  <a:lnTo>
                    <a:pt x="0" y="1014349"/>
                  </a:lnTo>
                  <a:lnTo>
                    <a:pt x="5576" y="1062571"/>
                  </a:lnTo>
                  <a:lnTo>
                    <a:pt x="21527" y="1107199"/>
                  </a:lnTo>
                  <a:lnTo>
                    <a:pt x="46516" y="1146467"/>
                  </a:lnTo>
                  <a:lnTo>
                    <a:pt x="79283" y="1179247"/>
                  </a:lnTo>
                  <a:lnTo>
                    <a:pt x="118548" y="1204254"/>
                  </a:lnTo>
                  <a:lnTo>
                    <a:pt x="163032" y="1220202"/>
                  </a:lnTo>
                  <a:lnTo>
                    <a:pt x="211454" y="1225804"/>
                  </a:lnTo>
                  <a:lnTo>
                    <a:pt x="975359" y="1225804"/>
                  </a:lnTo>
                  <a:lnTo>
                    <a:pt x="1023776" y="1220202"/>
                  </a:lnTo>
                  <a:lnTo>
                    <a:pt x="1068249" y="1204254"/>
                  </a:lnTo>
                  <a:lnTo>
                    <a:pt x="1078684" y="1197610"/>
                  </a:lnTo>
                  <a:lnTo>
                    <a:pt x="211454" y="1197610"/>
                  </a:lnTo>
                  <a:lnTo>
                    <a:pt x="162759" y="1191036"/>
                  </a:lnTo>
                  <a:lnTo>
                    <a:pt x="118947" y="1172496"/>
                  </a:lnTo>
                  <a:lnTo>
                    <a:pt x="81787" y="1143762"/>
                  </a:lnTo>
                  <a:lnTo>
                    <a:pt x="53053" y="1106602"/>
                  </a:lnTo>
                  <a:lnTo>
                    <a:pt x="34513" y="1062790"/>
                  </a:lnTo>
                  <a:lnTo>
                    <a:pt x="27974" y="1014349"/>
                  </a:lnTo>
                  <a:lnTo>
                    <a:pt x="27939" y="211455"/>
                  </a:lnTo>
                  <a:lnTo>
                    <a:pt x="34476" y="163032"/>
                  </a:lnTo>
                  <a:lnTo>
                    <a:pt x="34513" y="162759"/>
                  </a:lnTo>
                  <a:lnTo>
                    <a:pt x="53053" y="118947"/>
                  </a:lnTo>
                  <a:lnTo>
                    <a:pt x="81787" y="81788"/>
                  </a:lnTo>
                  <a:lnTo>
                    <a:pt x="118947" y="53053"/>
                  </a:lnTo>
                  <a:lnTo>
                    <a:pt x="162759" y="34513"/>
                  </a:lnTo>
                  <a:lnTo>
                    <a:pt x="211454" y="27940"/>
                  </a:lnTo>
                  <a:lnTo>
                    <a:pt x="1078342" y="27940"/>
                  </a:lnTo>
                  <a:lnTo>
                    <a:pt x="1068266" y="21527"/>
                  </a:lnTo>
                  <a:lnTo>
                    <a:pt x="1023782" y="5595"/>
                  </a:lnTo>
                  <a:lnTo>
                    <a:pt x="975359" y="0"/>
                  </a:lnTo>
                  <a:close/>
                </a:path>
                <a:path w="1186814" h="1226184">
                  <a:moveTo>
                    <a:pt x="1078342" y="27940"/>
                  </a:moveTo>
                  <a:lnTo>
                    <a:pt x="975359" y="27940"/>
                  </a:lnTo>
                  <a:lnTo>
                    <a:pt x="1024055" y="34513"/>
                  </a:lnTo>
                  <a:lnTo>
                    <a:pt x="1067867" y="53053"/>
                  </a:lnTo>
                  <a:lnTo>
                    <a:pt x="1105027" y="81788"/>
                  </a:lnTo>
                  <a:lnTo>
                    <a:pt x="1133761" y="118947"/>
                  </a:lnTo>
                  <a:lnTo>
                    <a:pt x="1152301" y="162759"/>
                  </a:lnTo>
                  <a:lnTo>
                    <a:pt x="1158875" y="211455"/>
                  </a:lnTo>
                  <a:lnTo>
                    <a:pt x="1158840" y="1014349"/>
                  </a:lnTo>
                  <a:lnTo>
                    <a:pt x="1152331" y="1062571"/>
                  </a:lnTo>
                  <a:lnTo>
                    <a:pt x="1152301" y="1062790"/>
                  </a:lnTo>
                  <a:lnTo>
                    <a:pt x="1133761" y="1106602"/>
                  </a:lnTo>
                  <a:lnTo>
                    <a:pt x="1105026" y="1143762"/>
                  </a:lnTo>
                  <a:lnTo>
                    <a:pt x="1067867" y="1172496"/>
                  </a:lnTo>
                  <a:lnTo>
                    <a:pt x="1024055" y="1191036"/>
                  </a:lnTo>
                  <a:lnTo>
                    <a:pt x="975359" y="1197610"/>
                  </a:lnTo>
                  <a:lnTo>
                    <a:pt x="1078684" y="1197610"/>
                  </a:lnTo>
                  <a:lnTo>
                    <a:pt x="1140251" y="1146467"/>
                  </a:lnTo>
                  <a:lnTo>
                    <a:pt x="1165229" y="1107199"/>
                  </a:lnTo>
                  <a:lnTo>
                    <a:pt x="1181141" y="1062790"/>
                  </a:lnTo>
                  <a:lnTo>
                    <a:pt x="1181219" y="1062571"/>
                  </a:lnTo>
                  <a:lnTo>
                    <a:pt x="1186785" y="1014349"/>
                  </a:lnTo>
                  <a:lnTo>
                    <a:pt x="1186814" y="211455"/>
                  </a:lnTo>
                  <a:lnTo>
                    <a:pt x="1181219" y="163032"/>
                  </a:lnTo>
                  <a:lnTo>
                    <a:pt x="1165287" y="118548"/>
                  </a:lnTo>
                  <a:lnTo>
                    <a:pt x="1140298" y="79283"/>
                  </a:lnTo>
                  <a:lnTo>
                    <a:pt x="1107531" y="46516"/>
                  </a:lnTo>
                  <a:lnTo>
                    <a:pt x="1078342" y="27940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020061" y="2562225"/>
            <a:ext cx="1120775" cy="1157605"/>
            <a:chOff x="2020061" y="2562225"/>
            <a:chExt cx="1120775" cy="11576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269" y="2575559"/>
              <a:ext cx="1094359" cy="113106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20061" y="2562225"/>
              <a:ext cx="1120775" cy="1157605"/>
            </a:xfrm>
            <a:custGeom>
              <a:avLst/>
              <a:gdLst/>
              <a:ahLst/>
              <a:cxnLst/>
              <a:rect l="l" t="t" r="r" b="b"/>
              <a:pathLst>
                <a:path w="1120775" h="1157604">
                  <a:moveTo>
                    <a:pt x="921131" y="0"/>
                  </a:moveTo>
                  <a:lnTo>
                    <a:pt x="199770" y="0"/>
                  </a:lnTo>
                  <a:lnTo>
                    <a:pt x="154035" y="5287"/>
                  </a:lnTo>
                  <a:lnTo>
                    <a:pt x="112013" y="20343"/>
                  </a:lnTo>
                  <a:lnTo>
                    <a:pt x="74917" y="43957"/>
                  </a:lnTo>
                  <a:lnTo>
                    <a:pt x="43957" y="74917"/>
                  </a:lnTo>
                  <a:lnTo>
                    <a:pt x="20343" y="112013"/>
                  </a:lnTo>
                  <a:lnTo>
                    <a:pt x="5379" y="153778"/>
                  </a:lnTo>
                  <a:lnTo>
                    <a:pt x="0" y="199771"/>
                  </a:lnTo>
                  <a:lnTo>
                    <a:pt x="0" y="957960"/>
                  </a:lnTo>
                  <a:lnTo>
                    <a:pt x="5269" y="1003489"/>
                  </a:lnTo>
                  <a:lnTo>
                    <a:pt x="20343" y="1045637"/>
                  </a:lnTo>
                  <a:lnTo>
                    <a:pt x="43957" y="1082711"/>
                  </a:lnTo>
                  <a:lnTo>
                    <a:pt x="74917" y="1113657"/>
                  </a:lnTo>
                  <a:lnTo>
                    <a:pt x="112013" y="1137264"/>
                  </a:lnTo>
                  <a:lnTo>
                    <a:pt x="154035" y="1152317"/>
                  </a:lnTo>
                  <a:lnTo>
                    <a:pt x="199770" y="1157604"/>
                  </a:lnTo>
                  <a:lnTo>
                    <a:pt x="921131" y="1157604"/>
                  </a:lnTo>
                  <a:lnTo>
                    <a:pt x="966813" y="1152317"/>
                  </a:lnTo>
                  <a:lnTo>
                    <a:pt x="1008791" y="1137264"/>
                  </a:lnTo>
                  <a:lnTo>
                    <a:pt x="1018732" y="1130934"/>
                  </a:lnTo>
                  <a:lnTo>
                    <a:pt x="199770" y="1130934"/>
                  </a:lnTo>
                  <a:lnTo>
                    <a:pt x="153768" y="1124735"/>
                  </a:lnTo>
                  <a:lnTo>
                    <a:pt x="112380" y="1107247"/>
                  </a:lnTo>
                  <a:lnTo>
                    <a:pt x="77279" y="1080134"/>
                  </a:lnTo>
                  <a:lnTo>
                    <a:pt x="50136" y="1045064"/>
                  </a:lnTo>
                  <a:lnTo>
                    <a:pt x="32624" y="1003699"/>
                  </a:lnTo>
                  <a:lnTo>
                    <a:pt x="26450" y="957960"/>
                  </a:lnTo>
                  <a:lnTo>
                    <a:pt x="26415" y="199771"/>
                  </a:lnTo>
                  <a:lnTo>
                    <a:pt x="32590" y="154035"/>
                  </a:lnTo>
                  <a:lnTo>
                    <a:pt x="50136" y="112413"/>
                  </a:lnTo>
                  <a:lnTo>
                    <a:pt x="77279" y="77343"/>
                  </a:lnTo>
                  <a:lnTo>
                    <a:pt x="112380" y="50230"/>
                  </a:lnTo>
                  <a:lnTo>
                    <a:pt x="153768" y="32742"/>
                  </a:lnTo>
                  <a:lnTo>
                    <a:pt x="199770" y="26543"/>
                  </a:lnTo>
                  <a:lnTo>
                    <a:pt x="1018540" y="26543"/>
                  </a:lnTo>
                  <a:lnTo>
                    <a:pt x="1008807" y="20343"/>
                  </a:lnTo>
                  <a:lnTo>
                    <a:pt x="966819" y="5287"/>
                  </a:lnTo>
                  <a:lnTo>
                    <a:pt x="921131" y="0"/>
                  </a:lnTo>
                  <a:close/>
                </a:path>
                <a:path w="1120775" h="1157604">
                  <a:moveTo>
                    <a:pt x="1018540" y="26543"/>
                  </a:moveTo>
                  <a:lnTo>
                    <a:pt x="921131" y="26543"/>
                  </a:lnTo>
                  <a:lnTo>
                    <a:pt x="967123" y="32742"/>
                  </a:lnTo>
                  <a:lnTo>
                    <a:pt x="1008488" y="50230"/>
                  </a:lnTo>
                  <a:lnTo>
                    <a:pt x="1043558" y="77343"/>
                  </a:lnTo>
                  <a:lnTo>
                    <a:pt x="1070671" y="112413"/>
                  </a:lnTo>
                  <a:lnTo>
                    <a:pt x="1088159" y="153778"/>
                  </a:lnTo>
                  <a:lnTo>
                    <a:pt x="1094358" y="199771"/>
                  </a:lnTo>
                  <a:lnTo>
                    <a:pt x="1094324" y="957960"/>
                  </a:lnTo>
                  <a:lnTo>
                    <a:pt x="1088187" y="1003489"/>
                  </a:lnTo>
                  <a:lnTo>
                    <a:pt x="1070671" y="1045064"/>
                  </a:lnTo>
                  <a:lnTo>
                    <a:pt x="1043558" y="1080134"/>
                  </a:lnTo>
                  <a:lnTo>
                    <a:pt x="1008488" y="1107247"/>
                  </a:lnTo>
                  <a:lnTo>
                    <a:pt x="967123" y="1124735"/>
                  </a:lnTo>
                  <a:lnTo>
                    <a:pt x="921131" y="1130934"/>
                  </a:lnTo>
                  <a:lnTo>
                    <a:pt x="1018732" y="1130934"/>
                  </a:lnTo>
                  <a:lnTo>
                    <a:pt x="1076780" y="1082711"/>
                  </a:lnTo>
                  <a:lnTo>
                    <a:pt x="1100375" y="1045637"/>
                  </a:lnTo>
                  <a:lnTo>
                    <a:pt x="1115412" y="1003699"/>
                  </a:lnTo>
                  <a:lnTo>
                    <a:pt x="1120745" y="957960"/>
                  </a:lnTo>
                  <a:lnTo>
                    <a:pt x="1120775" y="199771"/>
                  </a:lnTo>
                  <a:lnTo>
                    <a:pt x="1115487" y="154035"/>
                  </a:lnTo>
                  <a:lnTo>
                    <a:pt x="1100434" y="112013"/>
                  </a:lnTo>
                  <a:lnTo>
                    <a:pt x="1076827" y="74917"/>
                  </a:lnTo>
                  <a:lnTo>
                    <a:pt x="1045881" y="43957"/>
                  </a:lnTo>
                  <a:lnTo>
                    <a:pt x="1018540" y="26543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282" rIns="0" bIns="0" rtlCol="0">
            <a:spAutoFit/>
          </a:bodyPr>
          <a:lstStyle/>
          <a:p>
            <a:pPr marL="752475">
              <a:lnSpc>
                <a:spcPct val="100000"/>
              </a:lnSpc>
              <a:spcBef>
                <a:spcPts val="90"/>
              </a:spcBef>
            </a:pPr>
            <a:r>
              <a:rPr sz="2350" b="0" spc="-10" dirty="0">
                <a:solidFill>
                  <a:srgbClr val="000000"/>
                </a:solidFill>
                <a:latin typeface="Arial"/>
                <a:cs typeface="Arial"/>
              </a:rPr>
              <a:t>2.</a:t>
            </a:r>
            <a:r>
              <a:rPr sz="235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35" dirty="0">
                <a:solidFill>
                  <a:srgbClr val="000000"/>
                </a:solidFill>
                <a:latin typeface="Arial"/>
                <a:cs typeface="Arial"/>
              </a:rPr>
              <a:t>Which</a:t>
            </a:r>
            <a:r>
              <a:rPr sz="2350" b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-155" dirty="0">
                <a:solidFill>
                  <a:srgbClr val="000000"/>
                </a:solidFill>
                <a:latin typeface="Arial"/>
                <a:cs typeface="Arial"/>
              </a:rPr>
              <a:t>KPI</a:t>
            </a:r>
            <a:r>
              <a:rPr sz="2350" b="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235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75" dirty="0">
                <a:solidFill>
                  <a:srgbClr val="000000"/>
                </a:solidFill>
                <a:latin typeface="Arial"/>
                <a:cs typeface="Arial"/>
              </a:rPr>
              <a:t>underperforming</a:t>
            </a:r>
            <a:r>
              <a:rPr sz="2350" b="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60" dirty="0">
                <a:solidFill>
                  <a:srgbClr val="000000"/>
                </a:solidFill>
                <a:latin typeface="Arial"/>
                <a:cs typeface="Arial"/>
              </a:rPr>
              <a:t>after</a:t>
            </a:r>
            <a:r>
              <a:rPr sz="235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7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35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60" dirty="0">
                <a:solidFill>
                  <a:srgbClr val="000000"/>
                </a:solidFill>
                <a:latin typeface="Arial"/>
                <a:cs typeface="Arial"/>
              </a:rPr>
              <a:t>5G</a:t>
            </a:r>
            <a:r>
              <a:rPr sz="235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30" dirty="0">
                <a:solidFill>
                  <a:srgbClr val="000000"/>
                </a:solidFill>
                <a:latin typeface="Arial"/>
                <a:cs typeface="Arial"/>
              </a:rPr>
              <a:t>launch?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27297" y="2991739"/>
            <a:ext cx="140398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60" dirty="0">
                <a:latin typeface="Arial Black"/>
                <a:cs typeface="Arial Black"/>
              </a:rPr>
              <a:t>Total</a:t>
            </a:r>
            <a:r>
              <a:rPr sz="1450" spc="-135" dirty="0">
                <a:latin typeface="Arial Black"/>
                <a:cs typeface="Arial Black"/>
              </a:rPr>
              <a:t> </a:t>
            </a:r>
            <a:r>
              <a:rPr sz="1450" spc="-20" dirty="0">
                <a:latin typeface="Arial Black"/>
                <a:cs typeface="Arial Black"/>
              </a:rPr>
              <a:t>Revenue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7297" y="5581269"/>
            <a:ext cx="122364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40" dirty="0">
                <a:latin typeface="Arial Black"/>
                <a:cs typeface="Arial Black"/>
              </a:rPr>
              <a:t>Active</a:t>
            </a:r>
            <a:r>
              <a:rPr sz="1450" spc="-160" dirty="0">
                <a:latin typeface="Arial Black"/>
                <a:cs typeface="Arial Black"/>
              </a:rPr>
              <a:t> </a:t>
            </a:r>
            <a:r>
              <a:rPr sz="1450" spc="-60" dirty="0">
                <a:latin typeface="Arial Black"/>
                <a:cs typeface="Arial Black"/>
              </a:rPr>
              <a:t>Users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97377" y="8164343"/>
            <a:ext cx="1271270" cy="82676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20200"/>
              </a:lnSpc>
              <a:spcBef>
                <a:spcPts val="45"/>
              </a:spcBef>
            </a:pPr>
            <a:r>
              <a:rPr sz="1500" spc="-10" dirty="0">
                <a:latin typeface="Arial Black"/>
                <a:cs typeface="Arial Black"/>
              </a:rPr>
              <a:t>Total </a:t>
            </a:r>
            <a:r>
              <a:rPr sz="1450" spc="-25" dirty="0">
                <a:latin typeface="Arial Black"/>
                <a:cs typeface="Arial Black"/>
              </a:rPr>
              <a:t>Unsubcribed </a:t>
            </a:r>
            <a:r>
              <a:rPr sz="1450" spc="-10" dirty="0">
                <a:latin typeface="Arial Black"/>
                <a:cs typeface="Arial Black"/>
              </a:rPr>
              <a:t>Users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26989" y="2343428"/>
            <a:ext cx="1867535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1600" spc="70" dirty="0">
                <a:latin typeface="Arial"/>
                <a:cs typeface="Arial"/>
              </a:rPr>
              <a:t>Total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Revenue </a:t>
            </a:r>
            <a:r>
              <a:rPr sz="1600" spc="55" dirty="0">
                <a:latin typeface="Trebuchet MS"/>
                <a:cs typeface="Trebuchet MS"/>
              </a:rPr>
              <a:t>Before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5G:</a:t>
            </a:r>
            <a:r>
              <a:rPr sz="1600" spc="-2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₹16.0bn </a:t>
            </a:r>
            <a:r>
              <a:rPr sz="1600" dirty="0">
                <a:latin typeface="Trebuchet MS"/>
                <a:cs typeface="Trebuchet MS"/>
              </a:rPr>
              <a:t>After</a:t>
            </a:r>
            <a:r>
              <a:rPr sz="1600" spc="1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5G:</a:t>
            </a:r>
            <a:r>
              <a:rPr sz="1600" spc="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₹15.9bn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6989" y="3460775"/>
            <a:ext cx="12047220" cy="8636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600" spc="-30" dirty="0">
                <a:latin typeface="Arial Black"/>
                <a:cs typeface="Arial Black"/>
              </a:rPr>
              <a:t>Change: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75" dirty="0">
                <a:latin typeface="Arial Black"/>
                <a:cs typeface="Arial Black"/>
              </a:rPr>
              <a:t>A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55" dirty="0">
                <a:latin typeface="Arial Black"/>
                <a:cs typeface="Arial Black"/>
              </a:rPr>
              <a:t>slight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decrease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60" dirty="0">
                <a:latin typeface="Arial Black"/>
                <a:cs typeface="Arial Black"/>
              </a:rPr>
              <a:t>of</a:t>
            </a:r>
            <a:r>
              <a:rPr sz="1600" spc="-150" dirty="0">
                <a:latin typeface="Arial Black"/>
                <a:cs typeface="Arial Black"/>
              </a:rPr>
              <a:t> </a:t>
            </a:r>
            <a:r>
              <a:rPr sz="1600" spc="380" dirty="0">
                <a:solidFill>
                  <a:srgbClr val="FF0000"/>
                </a:solidFill>
                <a:latin typeface="Arial Black"/>
                <a:cs typeface="Arial Black"/>
              </a:rPr>
              <a:t>-</a:t>
            </a:r>
            <a:r>
              <a:rPr sz="1600" spc="-10" dirty="0">
                <a:solidFill>
                  <a:srgbClr val="FF0000"/>
                </a:solidFill>
                <a:latin typeface="Arial Black"/>
                <a:cs typeface="Arial Black"/>
              </a:rPr>
              <a:t>0.50%.</a:t>
            </a:r>
            <a:endParaRPr sz="1600">
              <a:latin typeface="Arial Black"/>
              <a:cs typeface="Arial Black"/>
            </a:endParaRPr>
          </a:p>
          <a:p>
            <a:pPr marL="12700" marR="5080">
              <a:lnSpc>
                <a:spcPts val="2210"/>
              </a:lnSpc>
              <a:spcBef>
                <a:spcPts val="85"/>
              </a:spcBef>
            </a:pPr>
            <a:r>
              <a:rPr sz="1600" spc="75" dirty="0">
                <a:latin typeface="Arial"/>
                <a:cs typeface="Arial"/>
              </a:rPr>
              <a:t>Despite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introduction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of</a:t>
            </a:r>
            <a:r>
              <a:rPr sz="1600" dirty="0">
                <a:latin typeface="Arial"/>
                <a:cs typeface="Arial"/>
              </a:rPr>
              <a:t> 5G, </a:t>
            </a:r>
            <a:r>
              <a:rPr sz="1600" spc="114" dirty="0">
                <a:latin typeface="Arial"/>
                <a:cs typeface="Arial"/>
              </a:rPr>
              <a:t>the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total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revenue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has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seen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8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minor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decline.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drop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indicates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that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while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plans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were </a:t>
            </a:r>
            <a:r>
              <a:rPr sz="1600" spc="100" dirty="0">
                <a:latin typeface="Arial"/>
                <a:cs typeface="Arial"/>
              </a:rPr>
              <a:t>launched,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they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did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not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significantly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boost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revenue,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likely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due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to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users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not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upgrading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or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opting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for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cheaper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alternatives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26989" y="5363997"/>
            <a:ext cx="11057255" cy="8623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375"/>
              </a:spcBef>
            </a:pPr>
            <a:r>
              <a:rPr sz="1600" spc="-95" dirty="0">
                <a:latin typeface="Arial Black"/>
                <a:cs typeface="Arial Black"/>
              </a:rPr>
              <a:t>Before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5G</a:t>
            </a:r>
            <a:r>
              <a:rPr sz="1600" spc="-15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:</a:t>
            </a:r>
            <a:r>
              <a:rPr sz="1600" spc="-180" dirty="0">
                <a:latin typeface="Arial Black"/>
                <a:cs typeface="Arial Black"/>
              </a:rPr>
              <a:t> </a:t>
            </a:r>
            <a:r>
              <a:rPr sz="1600" spc="-45" dirty="0">
                <a:solidFill>
                  <a:srgbClr val="00AF50"/>
                </a:solidFill>
                <a:latin typeface="Arial Black"/>
                <a:cs typeface="Arial Black"/>
              </a:rPr>
              <a:t>84.4M</a:t>
            </a:r>
            <a:r>
              <a:rPr sz="1600" spc="-45" dirty="0">
                <a:latin typeface="Arial Black"/>
                <a:cs typeface="Arial Black"/>
              </a:rPr>
              <a:t>,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70" dirty="0">
                <a:latin typeface="Arial Black"/>
                <a:cs typeface="Arial Black"/>
              </a:rPr>
              <a:t>After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5G</a:t>
            </a:r>
            <a:r>
              <a:rPr sz="1600" spc="-17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: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Arial Black"/>
                <a:cs typeface="Arial Black"/>
              </a:rPr>
              <a:t>77.4M</a:t>
            </a:r>
            <a:endParaRPr sz="1600">
              <a:latin typeface="Arial Black"/>
              <a:cs typeface="Arial Black"/>
            </a:endParaRPr>
          </a:p>
          <a:p>
            <a:pPr marL="12700" marR="5080">
              <a:lnSpc>
                <a:spcPct val="114399"/>
              </a:lnSpc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number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of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active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users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remains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stable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145" dirty="0">
                <a:latin typeface="Arial"/>
                <a:cs typeface="Arial"/>
              </a:rPr>
              <a:t>but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shows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no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significant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growth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after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the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5G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rollout.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suggests </a:t>
            </a:r>
            <a:r>
              <a:rPr sz="1600" spc="140" dirty="0">
                <a:latin typeface="Arial"/>
                <a:cs typeface="Arial"/>
              </a:rPr>
              <a:t>that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the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130" dirty="0">
                <a:latin typeface="Arial"/>
                <a:cs typeface="Arial"/>
              </a:rPr>
              <a:t>launch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40" dirty="0">
                <a:latin typeface="Arial"/>
                <a:cs typeface="Arial"/>
              </a:rPr>
              <a:t>did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not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35" dirty="0">
                <a:latin typeface="Arial"/>
                <a:cs typeface="Arial"/>
              </a:rPr>
              <a:t>attract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18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125" dirty="0">
                <a:latin typeface="Arial"/>
                <a:cs typeface="Arial"/>
              </a:rPr>
              <a:t>notable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95" dirty="0">
                <a:latin typeface="Arial"/>
                <a:cs typeface="Arial"/>
              </a:rPr>
              <a:t>increase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in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user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50" dirty="0">
                <a:latin typeface="Arial"/>
                <a:cs typeface="Arial"/>
              </a:rPr>
              <a:t>engagement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20" dirty="0">
                <a:latin typeface="Arial"/>
                <a:cs typeface="Arial"/>
              </a:rPr>
              <a:t>new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subscriptions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26989" y="8102244"/>
            <a:ext cx="6524625" cy="5835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600" spc="-95" dirty="0">
                <a:latin typeface="Arial Black"/>
                <a:cs typeface="Arial Black"/>
              </a:rPr>
              <a:t>Before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5G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: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70" dirty="0">
                <a:solidFill>
                  <a:srgbClr val="00AF50"/>
                </a:solidFill>
                <a:latin typeface="Arial Black"/>
                <a:cs typeface="Arial Black"/>
              </a:rPr>
              <a:t>5.6M</a:t>
            </a:r>
            <a:r>
              <a:rPr sz="1600" spc="-70" dirty="0">
                <a:latin typeface="Arial Black"/>
                <a:cs typeface="Arial Black"/>
              </a:rPr>
              <a:t>,</a:t>
            </a:r>
            <a:r>
              <a:rPr sz="1600" spc="-155" dirty="0">
                <a:latin typeface="Arial Black"/>
                <a:cs typeface="Arial Black"/>
              </a:rPr>
              <a:t> </a:t>
            </a:r>
            <a:r>
              <a:rPr sz="1600" spc="-70" dirty="0">
                <a:latin typeface="Arial Black"/>
                <a:cs typeface="Arial Black"/>
              </a:rPr>
              <a:t>After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5G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: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Arial Black"/>
                <a:cs typeface="Arial Black"/>
              </a:rPr>
              <a:t>7M</a:t>
            </a:r>
            <a:endParaRPr sz="1600">
              <a:latin typeface="Arial Black"/>
              <a:cs typeface="Arial Black"/>
            </a:endParaRPr>
          </a:p>
          <a:p>
            <a:pPr marL="65405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latin typeface="Arial"/>
                <a:cs typeface="Arial"/>
              </a:rPr>
              <a:t>User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dissatisfaction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90" dirty="0">
                <a:latin typeface="Arial"/>
                <a:cs typeface="Arial"/>
              </a:rPr>
              <a:t>or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85" dirty="0">
                <a:latin typeface="Arial"/>
                <a:cs typeface="Arial"/>
              </a:rPr>
              <a:t>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lack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100" dirty="0">
                <a:latin typeface="Arial"/>
                <a:cs typeface="Arial"/>
              </a:rPr>
              <a:t>of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10" dirty="0">
                <a:latin typeface="Arial"/>
                <a:cs typeface="Arial"/>
              </a:rPr>
              <a:t>perceived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105" dirty="0">
                <a:latin typeface="Arial"/>
                <a:cs typeface="Arial"/>
              </a:rPr>
              <a:t>value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in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114" dirty="0">
                <a:latin typeface="Arial"/>
                <a:cs typeface="Arial"/>
              </a:rPr>
              <a:t>the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5G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plans.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3469" y="4179887"/>
            <a:ext cx="754380" cy="734695"/>
            <a:chOff x="2163469" y="4179887"/>
            <a:chExt cx="754380" cy="734695"/>
          </a:xfrm>
        </p:grpSpPr>
        <p:sp>
          <p:nvSpPr>
            <p:cNvPr id="3" name="object 3"/>
            <p:cNvSpPr/>
            <p:nvPr/>
          </p:nvSpPr>
          <p:spPr>
            <a:xfrm>
              <a:off x="2271289" y="4318790"/>
              <a:ext cx="598170" cy="579120"/>
            </a:xfrm>
            <a:custGeom>
              <a:avLst/>
              <a:gdLst/>
              <a:ahLst/>
              <a:cxnLst/>
              <a:rect l="l" t="t" r="r" b="b"/>
              <a:pathLst>
                <a:path w="598169" h="579120">
                  <a:moveTo>
                    <a:pt x="597602" y="0"/>
                  </a:moveTo>
                  <a:lnTo>
                    <a:pt x="0" y="83884"/>
                  </a:lnTo>
                  <a:lnTo>
                    <a:pt x="0" y="578749"/>
                  </a:lnTo>
                  <a:lnTo>
                    <a:pt x="597602" y="494863"/>
                  </a:lnTo>
                  <a:lnTo>
                    <a:pt x="597602" y="0"/>
                  </a:lnTo>
                  <a:close/>
                </a:path>
              </a:pathLst>
            </a:custGeom>
            <a:solidFill>
              <a:srgbClr val="FA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63469" y="4179887"/>
              <a:ext cx="754380" cy="734695"/>
            </a:xfrm>
            <a:custGeom>
              <a:avLst/>
              <a:gdLst/>
              <a:ahLst/>
              <a:cxnLst/>
              <a:rect l="l" t="t" r="r" b="b"/>
              <a:pathLst>
                <a:path w="754380" h="734695">
                  <a:moveTo>
                    <a:pt x="713590" y="0"/>
                  </a:moveTo>
                  <a:lnTo>
                    <a:pt x="151877" y="78870"/>
                  </a:lnTo>
                  <a:lnTo>
                    <a:pt x="111287" y="95547"/>
                  </a:lnTo>
                  <a:lnTo>
                    <a:pt x="76123" y="126466"/>
                  </a:lnTo>
                  <a:lnTo>
                    <a:pt x="32304" y="185109"/>
                  </a:lnTo>
                  <a:lnTo>
                    <a:pt x="10153" y="228519"/>
                  </a:lnTo>
                  <a:lnTo>
                    <a:pt x="3364" y="252523"/>
                  </a:lnTo>
                  <a:lnTo>
                    <a:pt x="3315" y="252697"/>
                  </a:lnTo>
                  <a:lnTo>
                    <a:pt x="760" y="274354"/>
                  </a:lnTo>
                  <a:lnTo>
                    <a:pt x="245" y="559735"/>
                  </a:lnTo>
                  <a:lnTo>
                    <a:pt x="123" y="626950"/>
                  </a:lnTo>
                  <a:lnTo>
                    <a:pt x="0" y="695616"/>
                  </a:lnTo>
                  <a:lnTo>
                    <a:pt x="3446" y="712242"/>
                  </a:lnTo>
                  <a:lnTo>
                    <a:pt x="12779" y="725242"/>
                  </a:lnTo>
                  <a:lnTo>
                    <a:pt x="26389" y="733154"/>
                  </a:lnTo>
                  <a:lnTo>
                    <a:pt x="42667" y="734520"/>
                  </a:lnTo>
                  <a:lnTo>
                    <a:pt x="364708" y="689307"/>
                  </a:lnTo>
                  <a:lnTo>
                    <a:pt x="181010" y="689307"/>
                  </a:lnTo>
                  <a:lnTo>
                    <a:pt x="159418" y="687660"/>
                  </a:lnTo>
                  <a:lnTo>
                    <a:pt x="141788" y="677385"/>
                  </a:lnTo>
                  <a:lnTo>
                    <a:pt x="129914" y="660168"/>
                  </a:lnTo>
                  <a:lnTo>
                    <a:pt x="125590" y="637694"/>
                  </a:lnTo>
                  <a:lnTo>
                    <a:pt x="126220" y="296818"/>
                  </a:lnTo>
                  <a:lnTo>
                    <a:pt x="130633" y="273084"/>
                  </a:lnTo>
                  <a:lnTo>
                    <a:pt x="142475" y="252697"/>
                  </a:lnTo>
                  <a:lnTo>
                    <a:pt x="142576" y="252523"/>
                  </a:lnTo>
                  <a:lnTo>
                    <a:pt x="160250" y="237305"/>
                  </a:lnTo>
                  <a:lnTo>
                    <a:pt x="181857" y="229602"/>
                  </a:lnTo>
                  <a:lnTo>
                    <a:pt x="626018" y="167247"/>
                  </a:lnTo>
                  <a:lnTo>
                    <a:pt x="753910" y="167247"/>
                  </a:lnTo>
                  <a:lnTo>
                    <a:pt x="754018" y="110065"/>
                  </a:lnTo>
                  <a:lnTo>
                    <a:pt x="754078" y="78870"/>
                  </a:lnTo>
                  <a:lnTo>
                    <a:pt x="754150" y="40542"/>
                  </a:lnTo>
                  <a:lnTo>
                    <a:pt x="750920" y="23204"/>
                  </a:lnTo>
                  <a:lnTo>
                    <a:pt x="742139" y="9715"/>
                  </a:lnTo>
                  <a:lnTo>
                    <a:pt x="729224" y="1503"/>
                  </a:lnTo>
                  <a:lnTo>
                    <a:pt x="713590" y="0"/>
                  </a:lnTo>
                  <a:close/>
                </a:path>
                <a:path w="754380" h="734695">
                  <a:moveTo>
                    <a:pt x="753910" y="167247"/>
                  </a:moveTo>
                  <a:lnTo>
                    <a:pt x="626018" y="167247"/>
                  </a:lnTo>
                  <a:lnTo>
                    <a:pt x="647609" y="168890"/>
                  </a:lnTo>
                  <a:lnTo>
                    <a:pt x="665239" y="179152"/>
                  </a:lnTo>
                  <a:lnTo>
                    <a:pt x="677114" y="196364"/>
                  </a:lnTo>
                  <a:lnTo>
                    <a:pt x="681438" y="218858"/>
                  </a:lnTo>
                  <a:lnTo>
                    <a:pt x="680808" y="559735"/>
                  </a:lnTo>
                  <a:lnTo>
                    <a:pt x="664441" y="604004"/>
                  </a:lnTo>
                  <a:lnTo>
                    <a:pt x="625149" y="626950"/>
                  </a:lnTo>
                  <a:lnTo>
                    <a:pt x="181010" y="689307"/>
                  </a:lnTo>
                  <a:lnTo>
                    <a:pt x="364708" y="689307"/>
                  </a:lnTo>
                  <a:lnTo>
                    <a:pt x="712396" y="640494"/>
                  </a:lnTo>
                  <a:lnTo>
                    <a:pt x="749829" y="607626"/>
                  </a:lnTo>
                  <a:lnTo>
                    <a:pt x="753664" y="296818"/>
                  </a:lnTo>
                  <a:lnTo>
                    <a:pt x="753777" y="237305"/>
                  </a:lnTo>
                  <a:lnTo>
                    <a:pt x="753887" y="179152"/>
                  </a:lnTo>
                  <a:lnTo>
                    <a:pt x="753910" y="167247"/>
                  </a:lnTo>
                  <a:close/>
                </a:path>
              </a:pathLst>
            </a:custGeom>
            <a:solidFill>
              <a:srgbClr val="84D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09488" y="4056371"/>
            <a:ext cx="1303655" cy="993140"/>
            <a:chOff x="1709488" y="4056371"/>
            <a:chExt cx="1303655" cy="993140"/>
          </a:xfrm>
        </p:grpSpPr>
        <p:sp>
          <p:nvSpPr>
            <p:cNvPr id="6" name="object 6"/>
            <p:cNvSpPr/>
            <p:nvPr/>
          </p:nvSpPr>
          <p:spPr>
            <a:xfrm>
              <a:off x="1709483" y="4056379"/>
              <a:ext cx="1303655" cy="993140"/>
            </a:xfrm>
            <a:custGeom>
              <a:avLst/>
              <a:gdLst/>
              <a:ahLst/>
              <a:cxnLst/>
              <a:rect l="l" t="t" r="r" b="b"/>
              <a:pathLst>
                <a:path w="1303655" h="993139">
                  <a:moveTo>
                    <a:pt x="1303312" y="63500"/>
                  </a:moveTo>
                  <a:lnTo>
                    <a:pt x="1303172" y="62230"/>
                  </a:lnTo>
                  <a:lnTo>
                    <a:pt x="1303134" y="60960"/>
                  </a:lnTo>
                  <a:lnTo>
                    <a:pt x="1302918" y="59690"/>
                  </a:lnTo>
                  <a:lnTo>
                    <a:pt x="1302740" y="58420"/>
                  </a:lnTo>
                  <a:lnTo>
                    <a:pt x="1302651" y="57150"/>
                  </a:lnTo>
                  <a:lnTo>
                    <a:pt x="1302524" y="57150"/>
                  </a:lnTo>
                  <a:lnTo>
                    <a:pt x="1302067" y="54610"/>
                  </a:lnTo>
                  <a:lnTo>
                    <a:pt x="1301699" y="53340"/>
                  </a:lnTo>
                  <a:lnTo>
                    <a:pt x="1300873" y="49530"/>
                  </a:lnTo>
                  <a:lnTo>
                    <a:pt x="1300391" y="48260"/>
                  </a:lnTo>
                  <a:lnTo>
                    <a:pt x="1299654" y="46990"/>
                  </a:lnTo>
                  <a:lnTo>
                    <a:pt x="1298740" y="44450"/>
                  </a:lnTo>
                  <a:lnTo>
                    <a:pt x="1297851" y="43180"/>
                  </a:lnTo>
                  <a:lnTo>
                    <a:pt x="1297317" y="41910"/>
                  </a:lnTo>
                  <a:lnTo>
                    <a:pt x="1296784" y="40640"/>
                  </a:lnTo>
                  <a:lnTo>
                    <a:pt x="1295742" y="39370"/>
                  </a:lnTo>
                  <a:lnTo>
                    <a:pt x="1294828" y="38100"/>
                  </a:lnTo>
                  <a:lnTo>
                    <a:pt x="1294180" y="36830"/>
                  </a:lnTo>
                  <a:lnTo>
                    <a:pt x="1293329" y="35560"/>
                  </a:lnTo>
                  <a:lnTo>
                    <a:pt x="1291551" y="34290"/>
                  </a:lnTo>
                  <a:lnTo>
                    <a:pt x="1290574" y="33020"/>
                  </a:lnTo>
                  <a:lnTo>
                    <a:pt x="1289951" y="31750"/>
                  </a:lnTo>
                  <a:lnTo>
                    <a:pt x="1288618" y="31750"/>
                  </a:lnTo>
                  <a:lnTo>
                    <a:pt x="1287475" y="30480"/>
                  </a:lnTo>
                  <a:lnTo>
                    <a:pt x="1285621" y="29273"/>
                  </a:lnTo>
                  <a:lnTo>
                    <a:pt x="1285621" y="58420"/>
                  </a:lnTo>
                  <a:lnTo>
                    <a:pt x="1284300" y="769620"/>
                  </a:lnTo>
                  <a:lnTo>
                    <a:pt x="1267764" y="807720"/>
                  </a:lnTo>
                  <a:lnTo>
                    <a:pt x="80251" y="976630"/>
                  </a:lnTo>
                  <a:lnTo>
                    <a:pt x="73660" y="972820"/>
                  </a:lnTo>
                  <a:lnTo>
                    <a:pt x="63030" y="962660"/>
                  </a:lnTo>
                  <a:lnTo>
                    <a:pt x="60490" y="956310"/>
                  </a:lnTo>
                  <a:lnTo>
                    <a:pt x="59982" y="955040"/>
                  </a:lnTo>
                  <a:lnTo>
                    <a:pt x="60972" y="415290"/>
                  </a:lnTo>
                  <a:lnTo>
                    <a:pt x="70497" y="372110"/>
                  </a:lnTo>
                  <a:lnTo>
                    <a:pt x="92506" y="330200"/>
                  </a:lnTo>
                  <a:lnTo>
                    <a:pt x="179463" y="224790"/>
                  </a:lnTo>
                  <a:lnTo>
                    <a:pt x="212623" y="198120"/>
                  </a:lnTo>
                  <a:lnTo>
                    <a:pt x="251815" y="184150"/>
                  </a:lnTo>
                  <a:lnTo>
                    <a:pt x="1263269" y="41910"/>
                  </a:lnTo>
                  <a:lnTo>
                    <a:pt x="1271371" y="41910"/>
                  </a:lnTo>
                  <a:lnTo>
                    <a:pt x="1275524" y="43180"/>
                  </a:lnTo>
                  <a:lnTo>
                    <a:pt x="1283169" y="50800"/>
                  </a:lnTo>
                  <a:lnTo>
                    <a:pt x="1285621" y="58420"/>
                  </a:lnTo>
                  <a:lnTo>
                    <a:pt x="1285621" y="29273"/>
                  </a:lnTo>
                  <a:lnTo>
                    <a:pt x="1285290" y="29210"/>
                  </a:lnTo>
                  <a:lnTo>
                    <a:pt x="1284389" y="27940"/>
                  </a:lnTo>
                  <a:lnTo>
                    <a:pt x="1283055" y="27940"/>
                  </a:lnTo>
                  <a:lnTo>
                    <a:pt x="1276464" y="24130"/>
                  </a:lnTo>
                  <a:lnTo>
                    <a:pt x="1268552" y="19050"/>
                  </a:lnTo>
                  <a:lnTo>
                    <a:pt x="1266520" y="17780"/>
                  </a:lnTo>
                  <a:lnTo>
                    <a:pt x="1260436" y="13970"/>
                  </a:lnTo>
                  <a:lnTo>
                    <a:pt x="1253248" y="10160"/>
                  </a:lnTo>
                  <a:lnTo>
                    <a:pt x="1249362" y="7620"/>
                  </a:lnTo>
                  <a:lnTo>
                    <a:pt x="1245577" y="5092"/>
                  </a:lnTo>
                  <a:lnTo>
                    <a:pt x="1245577" y="26670"/>
                  </a:lnTo>
                  <a:lnTo>
                    <a:pt x="249313" y="166370"/>
                  </a:lnTo>
                  <a:lnTo>
                    <a:pt x="204431" y="182880"/>
                  </a:lnTo>
                  <a:lnTo>
                    <a:pt x="165557" y="214630"/>
                  </a:lnTo>
                  <a:lnTo>
                    <a:pt x="78701" y="320040"/>
                  </a:lnTo>
                  <a:lnTo>
                    <a:pt x="59905" y="351637"/>
                  </a:lnTo>
                  <a:lnTo>
                    <a:pt x="59905" y="984250"/>
                  </a:lnTo>
                  <a:lnTo>
                    <a:pt x="59613" y="984250"/>
                  </a:lnTo>
                  <a:lnTo>
                    <a:pt x="58940" y="982980"/>
                  </a:lnTo>
                  <a:lnTo>
                    <a:pt x="59905" y="984250"/>
                  </a:lnTo>
                  <a:lnTo>
                    <a:pt x="59905" y="351637"/>
                  </a:lnTo>
                  <a:lnTo>
                    <a:pt x="46037" y="391160"/>
                  </a:lnTo>
                  <a:lnTo>
                    <a:pt x="42164" y="922020"/>
                  </a:lnTo>
                  <a:lnTo>
                    <a:pt x="42113" y="949960"/>
                  </a:lnTo>
                  <a:lnTo>
                    <a:pt x="42418" y="952500"/>
                  </a:lnTo>
                  <a:lnTo>
                    <a:pt x="42595" y="953744"/>
                  </a:lnTo>
                  <a:lnTo>
                    <a:pt x="33070" y="948690"/>
                  </a:lnTo>
                  <a:lnTo>
                    <a:pt x="32778" y="948690"/>
                  </a:lnTo>
                  <a:lnTo>
                    <a:pt x="26555" y="943610"/>
                  </a:lnTo>
                  <a:lnTo>
                    <a:pt x="21856" y="937260"/>
                  </a:lnTo>
                  <a:lnTo>
                    <a:pt x="18897" y="930910"/>
                  </a:lnTo>
                  <a:lnTo>
                    <a:pt x="17868" y="922020"/>
                  </a:lnTo>
                  <a:lnTo>
                    <a:pt x="18808" y="415290"/>
                  </a:lnTo>
                  <a:lnTo>
                    <a:pt x="18923" y="387350"/>
                  </a:lnTo>
                  <a:lnTo>
                    <a:pt x="19062" y="386080"/>
                  </a:lnTo>
                  <a:lnTo>
                    <a:pt x="19164" y="384810"/>
                  </a:lnTo>
                  <a:lnTo>
                    <a:pt x="19291" y="383540"/>
                  </a:lnTo>
                  <a:lnTo>
                    <a:pt x="19354" y="382270"/>
                  </a:lnTo>
                  <a:lnTo>
                    <a:pt x="19773" y="379730"/>
                  </a:lnTo>
                  <a:lnTo>
                    <a:pt x="23977" y="360680"/>
                  </a:lnTo>
                  <a:lnTo>
                    <a:pt x="25793" y="354330"/>
                  </a:lnTo>
                  <a:lnTo>
                    <a:pt x="26327" y="353060"/>
                  </a:lnTo>
                  <a:lnTo>
                    <a:pt x="27774" y="349250"/>
                  </a:lnTo>
                  <a:lnTo>
                    <a:pt x="29413" y="344170"/>
                  </a:lnTo>
                  <a:lnTo>
                    <a:pt x="30924" y="340360"/>
                  </a:lnTo>
                  <a:lnTo>
                    <a:pt x="34632" y="332740"/>
                  </a:lnTo>
                  <a:lnTo>
                    <a:pt x="36410" y="328930"/>
                  </a:lnTo>
                  <a:lnTo>
                    <a:pt x="39776" y="322580"/>
                  </a:lnTo>
                  <a:lnTo>
                    <a:pt x="40970" y="320040"/>
                  </a:lnTo>
                  <a:lnTo>
                    <a:pt x="42786" y="317500"/>
                  </a:lnTo>
                  <a:lnTo>
                    <a:pt x="44132" y="314960"/>
                  </a:lnTo>
                  <a:lnTo>
                    <a:pt x="45110" y="313690"/>
                  </a:lnTo>
                  <a:lnTo>
                    <a:pt x="46837" y="311150"/>
                  </a:lnTo>
                  <a:lnTo>
                    <a:pt x="48348" y="308610"/>
                  </a:lnTo>
                  <a:lnTo>
                    <a:pt x="49466" y="307340"/>
                  </a:lnTo>
                  <a:lnTo>
                    <a:pt x="138531" y="199390"/>
                  </a:lnTo>
                  <a:lnTo>
                    <a:pt x="139153" y="198120"/>
                  </a:lnTo>
                  <a:lnTo>
                    <a:pt x="141655" y="195580"/>
                  </a:lnTo>
                  <a:lnTo>
                    <a:pt x="141973" y="195580"/>
                  </a:lnTo>
                  <a:lnTo>
                    <a:pt x="142836" y="194310"/>
                  </a:lnTo>
                  <a:lnTo>
                    <a:pt x="143916" y="194310"/>
                  </a:lnTo>
                  <a:lnTo>
                    <a:pt x="146519" y="191770"/>
                  </a:lnTo>
                  <a:lnTo>
                    <a:pt x="148767" y="189230"/>
                  </a:lnTo>
                  <a:lnTo>
                    <a:pt x="150571" y="187960"/>
                  </a:lnTo>
                  <a:lnTo>
                    <a:pt x="155206" y="184150"/>
                  </a:lnTo>
                  <a:lnTo>
                    <a:pt x="156845" y="182880"/>
                  </a:lnTo>
                  <a:lnTo>
                    <a:pt x="159194" y="181610"/>
                  </a:lnTo>
                  <a:lnTo>
                    <a:pt x="159435" y="181610"/>
                  </a:lnTo>
                  <a:lnTo>
                    <a:pt x="162179" y="179070"/>
                  </a:lnTo>
                  <a:lnTo>
                    <a:pt x="165354" y="177800"/>
                  </a:lnTo>
                  <a:lnTo>
                    <a:pt x="170649" y="173990"/>
                  </a:lnTo>
                  <a:lnTo>
                    <a:pt x="171767" y="173990"/>
                  </a:lnTo>
                  <a:lnTo>
                    <a:pt x="176009" y="171450"/>
                  </a:lnTo>
                  <a:lnTo>
                    <a:pt x="179070" y="170180"/>
                  </a:lnTo>
                  <a:lnTo>
                    <a:pt x="181368" y="168910"/>
                  </a:lnTo>
                  <a:lnTo>
                    <a:pt x="183451" y="167640"/>
                  </a:lnTo>
                  <a:lnTo>
                    <a:pt x="185648" y="166370"/>
                  </a:lnTo>
                  <a:lnTo>
                    <a:pt x="188277" y="165100"/>
                  </a:lnTo>
                  <a:lnTo>
                    <a:pt x="192532" y="163830"/>
                  </a:lnTo>
                  <a:lnTo>
                    <a:pt x="194614" y="162560"/>
                  </a:lnTo>
                  <a:lnTo>
                    <a:pt x="198424" y="161290"/>
                  </a:lnTo>
                  <a:lnTo>
                    <a:pt x="202793" y="161290"/>
                  </a:lnTo>
                  <a:lnTo>
                    <a:pt x="206451" y="160020"/>
                  </a:lnTo>
                  <a:lnTo>
                    <a:pt x="208191" y="160020"/>
                  </a:lnTo>
                  <a:lnTo>
                    <a:pt x="303161" y="146050"/>
                  </a:lnTo>
                  <a:lnTo>
                    <a:pt x="305231" y="146050"/>
                  </a:lnTo>
                  <a:lnTo>
                    <a:pt x="383984" y="134620"/>
                  </a:lnTo>
                  <a:lnTo>
                    <a:pt x="414007" y="130810"/>
                  </a:lnTo>
                  <a:lnTo>
                    <a:pt x="545465" y="111760"/>
                  </a:lnTo>
                  <a:lnTo>
                    <a:pt x="559841" y="110490"/>
                  </a:lnTo>
                  <a:lnTo>
                    <a:pt x="651497" y="97790"/>
                  </a:lnTo>
                  <a:lnTo>
                    <a:pt x="691515" y="91440"/>
                  </a:lnTo>
                  <a:lnTo>
                    <a:pt x="1112329" y="33020"/>
                  </a:lnTo>
                  <a:lnTo>
                    <a:pt x="1159789" y="25400"/>
                  </a:lnTo>
                  <a:lnTo>
                    <a:pt x="1189558" y="21590"/>
                  </a:lnTo>
                  <a:lnTo>
                    <a:pt x="1204417" y="20320"/>
                  </a:lnTo>
                  <a:lnTo>
                    <a:pt x="1207808" y="19050"/>
                  </a:lnTo>
                  <a:lnTo>
                    <a:pt x="1220279" y="17780"/>
                  </a:lnTo>
                  <a:lnTo>
                    <a:pt x="1231290" y="17780"/>
                  </a:lnTo>
                  <a:lnTo>
                    <a:pt x="1237983" y="21590"/>
                  </a:lnTo>
                  <a:lnTo>
                    <a:pt x="1240320" y="22860"/>
                  </a:lnTo>
                  <a:lnTo>
                    <a:pt x="1245298" y="25400"/>
                  </a:lnTo>
                  <a:lnTo>
                    <a:pt x="1245577" y="26670"/>
                  </a:lnTo>
                  <a:lnTo>
                    <a:pt x="1245577" y="5092"/>
                  </a:lnTo>
                  <a:lnTo>
                    <a:pt x="1240917" y="3810"/>
                  </a:lnTo>
                  <a:lnTo>
                    <a:pt x="1239494" y="2540"/>
                  </a:lnTo>
                  <a:lnTo>
                    <a:pt x="1238605" y="2540"/>
                  </a:lnTo>
                  <a:lnTo>
                    <a:pt x="1237348" y="1270"/>
                  </a:lnTo>
                  <a:lnTo>
                    <a:pt x="1232979" y="1270"/>
                  </a:lnTo>
                  <a:lnTo>
                    <a:pt x="1232357" y="0"/>
                  </a:lnTo>
                  <a:lnTo>
                    <a:pt x="1216710" y="0"/>
                  </a:lnTo>
                  <a:lnTo>
                    <a:pt x="1212100" y="1270"/>
                  </a:lnTo>
                  <a:lnTo>
                    <a:pt x="1205572" y="1270"/>
                  </a:lnTo>
                  <a:lnTo>
                    <a:pt x="1198727" y="2540"/>
                  </a:lnTo>
                  <a:lnTo>
                    <a:pt x="1173505" y="6350"/>
                  </a:lnTo>
                  <a:lnTo>
                    <a:pt x="1157338" y="7620"/>
                  </a:lnTo>
                  <a:lnTo>
                    <a:pt x="1124623" y="12700"/>
                  </a:lnTo>
                  <a:lnTo>
                    <a:pt x="269163" y="133350"/>
                  </a:lnTo>
                  <a:lnTo>
                    <a:pt x="263017" y="133350"/>
                  </a:lnTo>
                  <a:lnTo>
                    <a:pt x="257911" y="134620"/>
                  </a:lnTo>
                  <a:lnTo>
                    <a:pt x="252780" y="134620"/>
                  </a:lnTo>
                  <a:lnTo>
                    <a:pt x="247662" y="135890"/>
                  </a:lnTo>
                  <a:lnTo>
                    <a:pt x="243509" y="135890"/>
                  </a:lnTo>
                  <a:lnTo>
                    <a:pt x="239382" y="137160"/>
                  </a:lnTo>
                  <a:lnTo>
                    <a:pt x="225526" y="138430"/>
                  </a:lnTo>
                  <a:lnTo>
                    <a:pt x="220522" y="139700"/>
                  </a:lnTo>
                  <a:lnTo>
                    <a:pt x="218008" y="139700"/>
                  </a:lnTo>
                  <a:lnTo>
                    <a:pt x="216052" y="140970"/>
                  </a:lnTo>
                  <a:lnTo>
                    <a:pt x="204952" y="142240"/>
                  </a:lnTo>
                  <a:lnTo>
                    <a:pt x="202603" y="142240"/>
                  </a:lnTo>
                  <a:lnTo>
                    <a:pt x="198437" y="143510"/>
                  </a:lnTo>
                  <a:lnTo>
                    <a:pt x="196024" y="143510"/>
                  </a:lnTo>
                  <a:lnTo>
                    <a:pt x="193586" y="144780"/>
                  </a:lnTo>
                  <a:lnTo>
                    <a:pt x="188506" y="146050"/>
                  </a:lnTo>
                  <a:lnTo>
                    <a:pt x="178968" y="149860"/>
                  </a:lnTo>
                  <a:lnTo>
                    <a:pt x="171196" y="153670"/>
                  </a:lnTo>
                  <a:lnTo>
                    <a:pt x="169468" y="154940"/>
                  </a:lnTo>
                  <a:lnTo>
                    <a:pt x="167068" y="156210"/>
                  </a:lnTo>
                  <a:lnTo>
                    <a:pt x="163080" y="157480"/>
                  </a:lnTo>
                  <a:lnTo>
                    <a:pt x="160972" y="158750"/>
                  </a:lnTo>
                  <a:lnTo>
                    <a:pt x="158216" y="161290"/>
                  </a:lnTo>
                  <a:lnTo>
                    <a:pt x="157048" y="161290"/>
                  </a:lnTo>
                  <a:lnTo>
                    <a:pt x="155892" y="162560"/>
                  </a:lnTo>
                  <a:lnTo>
                    <a:pt x="155067" y="162560"/>
                  </a:lnTo>
                  <a:lnTo>
                    <a:pt x="154266" y="163830"/>
                  </a:lnTo>
                  <a:lnTo>
                    <a:pt x="151257" y="165100"/>
                  </a:lnTo>
                  <a:lnTo>
                    <a:pt x="149872" y="166370"/>
                  </a:lnTo>
                  <a:lnTo>
                    <a:pt x="148590" y="166370"/>
                  </a:lnTo>
                  <a:lnTo>
                    <a:pt x="146354" y="168910"/>
                  </a:lnTo>
                  <a:lnTo>
                    <a:pt x="144500" y="170180"/>
                  </a:lnTo>
                  <a:lnTo>
                    <a:pt x="142240" y="171450"/>
                  </a:lnTo>
                  <a:lnTo>
                    <a:pt x="141770" y="171450"/>
                  </a:lnTo>
                  <a:lnTo>
                    <a:pt x="139192" y="173990"/>
                  </a:lnTo>
                  <a:lnTo>
                    <a:pt x="137134" y="175260"/>
                  </a:lnTo>
                  <a:lnTo>
                    <a:pt x="135013" y="177800"/>
                  </a:lnTo>
                  <a:lnTo>
                    <a:pt x="134162" y="177800"/>
                  </a:lnTo>
                  <a:lnTo>
                    <a:pt x="133680" y="179070"/>
                  </a:lnTo>
                  <a:lnTo>
                    <a:pt x="130733" y="181610"/>
                  </a:lnTo>
                  <a:lnTo>
                    <a:pt x="127279" y="185420"/>
                  </a:lnTo>
                  <a:lnTo>
                    <a:pt x="126365" y="186690"/>
                  </a:lnTo>
                  <a:lnTo>
                    <a:pt x="125933" y="186690"/>
                  </a:lnTo>
                  <a:lnTo>
                    <a:pt x="124231" y="189230"/>
                  </a:lnTo>
                  <a:lnTo>
                    <a:pt x="123431" y="189230"/>
                  </a:lnTo>
                  <a:lnTo>
                    <a:pt x="36576" y="294640"/>
                  </a:lnTo>
                  <a:lnTo>
                    <a:pt x="35204" y="297180"/>
                  </a:lnTo>
                  <a:lnTo>
                    <a:pt x="33845" y="298450"/>
                  </a:lnTo>
                  <a:lnTo>
                    <a:pt x="32499" y="300990"/>
                  </a:lnTo>
                  <a:lnTo>
                    <a:pt x="31838" y="300990"/>
                  </a:lnTo>
                  <a:lnTo>
                    <a:pt x="31610" y="302260"/>
                  </a:lnTo>
                  <a:lnTo>
                    <a:pt x="30238" y="303530"/>
                  </a:lnTo>
                  <a:lnTo>
                    <a:pt x="29108" y="306070"/>
                  </a:lnTo>
                  <a:lnTo>
                    <a:pt x="27266" y="308610"/>
                  </a:lnTo>
                  <a:lnTo>
                    <a:pt x="25527" y="311150"/>
                  </a:lnTo>
                  <a:lnTo>
                    <a:pt x="24180" y="313690"/>
                  </a:lnTo>
                  <a:lnTo>
                    <a:pt x="22580" y="316230"/>
                  </a:lnTo>
                  <a:lnTo>
                    <a:pt x="20459" y="321310"/>
                  </a:lnTo>
                  <a:lnTo>
                    <a:pt x="18516" y="325120"/>
                  </a:lnTo>
                  <a:lnTo>
                    <a:pt x="14452" y="334010"/>
                  </a:lnTo>
                  <a:lnTo>
                    <a:pt x="12788" y="337820"/>
                  </a:lnTo>
                  <a:lnTo>
                    <a:pt x="11214" y="341630"/>
                  </a:lnTo>
                  <a:lnTo>
                    <a:pt x="11061" y="342900"/>
                  </a:lnTo>
                  <a:lnTo>
                    <a:pt x="9474" y="346710"/>
                  </a:lnTo>
                  <a:lnTo>
                    <a:pt x="8750" y="349250"/>
                  </a:lnTo>
                  <a:lnTo>
                    <a:pt x="7404" y="353060"/>
                  </a:lnTo>
                  <a:lnTo>
                    <a:pt x="6756" y="355600"/>
                  </a:lnTo>
                  <a:lnTo>
                    <a:pt x="5867" y="358140"/>
                  </a:lnTo>
                  <a:lnTo>
                    <a:pt x="5029" y="361950"/>
                  </a:lnTo>
                  <a:lnTo>
                    <a:pt x="4267" y="365760"/>
                  </a:lnTo>
                  <a:lnTo>
                    <a:pt x="4025" y="365760"/>
                  </a:lnTo>
                  <a:lnTo>
                    <a:pt x="3568" y="368300"/>
                  </a:lnTo>
                  <a:lnTo>
                    <a:pt x="2959" y="370840"/>
                  </a:lnTo>
                  <a:lnTo>
                    <a:pt x="2413" y="374650"/>
                  </a:lnTo>
                  <a:lnTo>
                    <a:pt x="2082" y="377190"/>
                  </a:lnTo>
                  <a:lnTo>
                    <a:pt x="1828" y="378460"/>
                  </a:lnTo>
                  <a:lnTo>
                    <a:pt x="1574" y="381000"/>
                  </a:lnTo>
                  <a:lnTo>
                    <a:pt x="1460" y="382270"/>
                  </a:lnTo>
                  <a:lnTo>
                    <a:pt x="1308" y="383540"/>
                  </a:lnTo>
                  <a:lnTo>
                    <a:pt x="1181" y="384810"/>
                  </a:lnTo>
                  <a:lnTo>
                    <a:pt x="1054" y="387350"/>
                  </a:lnTo>
                  <a:lnTo>
                    <a:pt x="977" y="389890"/>
                  </a:lnTo>
                  <a:lnTo>
                    <a:pt x="0" y="922020"/>
                  </a:lnTo>
                  <a:lnTo>
                    <a:pt x="1765" y="935990"/>
                  </a:lnTo>
                  <a:lnTo>
                    <a:pt x="6756" y="947420"/>
                  </a:lnTo>
                  <a:lnTo>
                    <a:pt x="14427" y="957580"/>
                  </a:lnTo>
                  <a:lnTo>
                    <a:pt x="24231" y="963930"/>
                  </a:lnTo>
                  <a:lnTo>
                    <a:pt x="60947" y="985494"/>
                  </a:lnTo>
                  <a:lnTo>
                    <a:pt x="60299" y="984250"/>
                  </a:lnTo>
                  <a:lnTo>
                    <a:pt x="61048" y="985545"/>
                  </a:lnTo>
                  <a:lnTo>
                    <a:pt x="61379" y="985748"/>
                  </a:lnTo>
                  <a:lnTo>
                    <a:pt x="63538" y="986790"/>
                  </a:lnTo>
                  <a:lnTo>
                    <a:pt x="64617" y="988060"/>
                  </a:lnTo>
                  <a:lnTo>
                    <a:pt x="67386" y="989330"/>
                  </a:lnTo>
                  <a:lnTo>
                    <a:pt x="68541" y="989330"/>
                  </a:lnTo>
                  <a:lnTo>
                    <a:pt x="71374" y="990600"/>
                  </a:lnTo>
                  <a:lnTo>
                    <a:pt x="72644" y="991870"/>
                  </a:lnTo>
                  <a:lnTo>
                    <a:pt x="75311" y="991870"/>
                  </a:lnTo>
                  <a:lnTo>
                    <a:pt x="76631" y="993140"/>
                  </a:lnTo>
                  <a:lnTo>
                    <a:pt x="92303" y="993140"/>
                  </a:lnTo>
                  <a:lnTo>
                    <a:pt x="155549" y="984250"/>
                  </a:lnTo>
                  <a:lnTo>
                    <a:pt x="164579" y="982980"/>
                  </a:lnTo>
                  <a:lnTo>
                    <a:pt x="209753" y="976630"/>
                  </a:lnTo>
                  <a:lnTo>
                    <a:pt x="1257820" y="829310"/>
                  </a:lnTo>
                  <a:lnTo>
                    <a:pt x="1290053" y="808990"/>
                  </a:lnTo>
                  <a:lnTo>
                    <a:pt x="1302181" y="769620"/>
                  </a:lnTo>
                  <a:lnTo>
                    <a:pt x="1303185" y="224790"/>
                  </a:lnTo>
                  <a:lnTo>
                    <a:pt x="1303312" y="63500"/>
                  </a:lnTo>
                  <a:close/>
                </a:path>
              </a:pathLst>
            </a:custGeom>
            <a:solidFill>
              <a:srgbClr val="3852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093" y="4362609"/>
              <a:ext cx="232302" cy="4457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3984" y="4407340"/>
              <a:ext cx="227066" cy="16800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03528" y="4383618"/>
              <a:ext cx="346710" cy="470534"/>
            </a:xfrm>
            <a:custGeom>
              <a:avLst/>
              <a:gdLst/>
              <a:ahLst/>
              <a:cxnLst/>
              <a:rect l="l" t="t" r="r" b="b"/>
              <a:pathLst>
                <a:path w="346710" h="470535">
                  <a:moveTo>
                    <a:pt x="336298" y="0"/>
                  </a:moveTo>
                  <a:lnTo>
                    <a:pt x="187918" y="20835"/>
                  </a:lnTo>
                  <a:lnTo>
                    <a:pt x="230846" y="60292"/>
                  </a:lnTo>
                  <a:lnTo>
                    <a:pt x="235694" y="66533"/>
                  </a:lnTo>
                  <a:lnTo>
                    <a:pt x="239180" y="74342"/>
                  </a:lnTo>
                  <a:lnTo>
                    <a:pt x="241285" y="82734"/>
                  </a:lnTo>
                  <a:lnTo>
                    <a:pt x="241991" y="90720"/>
                  </a:lnTo>
                  <a:lnTo>
                    <a:pt x="241947" y="119109"/>
                  </a:lnTo>
                  <a:lnTo>
                    <a:pt x="184290" y="150449"/>
                  </a:lnTo>
                  <a:lnTo>
                    <a:pt x="179098" y="155310"/>
                  </a:lnTo>
                  <a:lnTo>
                    <a:pt x="178837" y="293193"/>
                  </a:lnTo>
                  <a:lnTo>
                    <a:pt x="173" y="341505"/>
                  </a:lnTo>
                  <a:lnTo>
                    <a:pt x="0" y="431922"/>
                  </a:lnTo>
                  <a:lnTo>
                    <a:pt x="3203" y="448543"/>
                  </a:lnTo>
                  <a:lnTo>
                    <a:pt x="11992" y="461255"/>
                  </a:lnTo>
                  <a:lnTo>
                    <a:pt x="25032" y="468831"/>
                  </a:lnTo>
                  <a:lnTo>
                    <a:pt x="40994" y="470042"/>
                  </a:lnTo>
                  <a:lnTo>
                    <a:pt x="168170" y="452187"/>
                  </a:lnTo>
                  <a:lnTo>
                    <a:pt x="230238" y="382547"/>
                  </a:lnTo>
                  <a:lnTo>
                    <a:pt x="236755" y="314376"/>
                  </a:lnTo>
                  <a:lnTo>
                    <a:pt x="239970" y="310447"/>
                  </a:lnTo>
                  <a:lnTo>
                    <a:pt x="247965" y="309319"/>
                  </a:lnTo>
                  <a:lnTo>
                    <a:pt x="251224" y="312357"/>
                  </a:lnTo>
                  <a:lnTo>
                    <a:pt x="251072" y="367723"/>
                  </a:lnTo>
                  <a:lnTo>
                    <a:pt x="249529" y="373692"/>
                  </a:lnTo>
                  <a:lnTo>
                    <a:pt x="244902" y="385043"/>
                  </a:lnTo>
                  <a:lnTo>
                    <a:pt x="241860" y="390403"/>
                  </a:lnTo>
                  <a:lnTo>
                    <a:pt x="189526" y="449177"/>
                  </a:lnTo>
                  <a:lnTo>
                    <a:pt x="342120" y="427755"/>
                  </a:lnTo>
                  <a:lnTo>
                    <a:pt x="294217" y="387604"/>
                  </a:lnTo>
                  <a:lnTo>
                    <a:pt x="280096" y="357826"/>
                  </a:lnTo>
                  <a:lnTo>
                    <a:pt x="280161" y="330632"/>
                  </a:lnTo>
                  <a:lnTo>
                    <a:pt x="327608" y="300746"/>
                  </a:lnTo>
                  <a:lnTo>
                    <a:pt x="335559" y="295580"/>
                  </a:lnTo>
                  <a:lnTo>
                    <a:pt x="346096" y="280974"/>
                  </a:lnTo>
                  <a:lnTo>
                    <a:pt x="344162" y="277979"/>
                  </a:lnTo>
                  <a:lnTo>
                    <a:pt x="342989" y="274333"/>
                  </a:lnTo>
                  <a:lnTo>
                    <a:pt x="343250" y="134019"/>
                  </a:lnTo>
                  <a:lnTo>
                    <a:pt x="342924" y="128159"/>
                  </a:lnTo>
                  <a:lnTo>
                    <a:pt x="304232" y="133607"/>
                  </a:lnTo>
                  <a:lnTo>
                    <a:pt x="295782" y="133082"/>
                  </a:lnTo>
                  <a:lnTo>
                    <a:pt x="288167" y="129374"/>
                  </a:lnTo>
                  <a:lnTo>
                    <a:pt x="282670" y="122802"/>
                  </a:lnTo>
                  <a:lnTo>
                    <a:pt x="280574" y="113683"/>
                  </a:lnTo>
                  <a:lnTo>
                    <a:pt x="280617" y="85295"/>
                  </a:lnTo>
                  <a:lnTo>
                    <a:pt x="281795" y="76458"/>
                  </a:lnTo>
                  <a:lnTo>
                    <a:pt x="284859" y="67215"/>
                  </a:lnTo>
                  <a:lnTo>
                    <a:pt x="289153" y="58558"/>
                  </a:lnTo>
                  <a:lnTo>
                    <a:pt x="294021" y="51480"/>
                  </a:lnTo>
                  <a:lnTo>
                    <a:pt x="336298" y="0"/>
                  </a:lnTo>
                  <a:close/>
                </a:path>
              </a:pathLst>
            </a:custGeom>
            <a:solidFill>
              <a:srgbClr val="9FD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724" y="4567838"/>
              <a:ext cx="164390" cy="14181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005481" y="7372794"/>
            <a:ext cx="754380" cy="734695"/>
            <a:chOff x="2005481" y="7372794"/>
            <a:chExt cx="754380" cy="734695"/>
          </a:xfrm>
        </p:grpSpPr>
        <p:sp>
          <p:nvSpPr>
            <p:cNvPr id="12" name="object 12"/>
            <p:cNvSpPr/>
            <p:nvPr/>
          </p:nvSpPr>
          <p:spPr>
            <a:xfrm>
              <a:off x="2113301" y="7511697"/>
              <a:ext cx="598170" cy="579120"/>
            </a:xfrm>
            <a:custGeom>
              <a:avLst/>
              <a:gdLst/>
              <a:ahLst/>
              <a:cxnLst/>
              <a:rect l="l" t="t" r="r" b="b"/>
              <a:pathLst>
                <a:path w="598169" h="579120">
                  <a:moveTo>
                    <a:pt x="597602" y="0"/>
                  </a:moveTo>
                  <a:lnTo>
                    <a:pt x="0" y="83884"/>
                  </a:lnTo>
                  <a:lnTo>
                    <a:pt x="0" y="578749"/>
                  </a:lnTo>
                  <a:lnTo>
                    <a:pt x="597602" y="494863"/>
                  </a:lnTo>
                  <a:lnTo>
                    <a:pt x="597602" y="0"/>
                  </a:lnTo>
                  <a:close/>
                </a:path>
              </a:pathLst>
            </a:custGeom>
            <a:solidFill>
              <a:srgbClr val="FA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5481" y="7372794"/>
              <a:ext cx="754380" cy="734695"/>
            </a:xfrm>
            <a:custGeom>
              <a:avLst/>
              <a:gdLst/>
              <a:ahLst/>
              <a:cxnLst/>
              <a:rect l="l" t="t" r="r" b="b"/>
              <a:pathLst>
                <a:path w="754380" h="734695">
                  <a:moveTo>
                    <a:pt x="713590" y="0"/>
                  </a:moveTo>
                  <a:lnTo>
                    <a:pt x="151877" y="78870"/>
                  </a:lnTo>
                  <a:lnTo>
                    <a:pt x="111287" y="95547"/>
                  </a:lnTo>
                  <a:lnTo>
                    <a:pt x="76123" y="126466"/>
                  </a:lnTo>
                  <a:lnTo>
                    <a:pt x="32304" y="185109"/>
                  </a:lnTo>
                  <a:lnTo>
                    <a:pt x="10153" y="228519"/>
                  </a:lnTo>
                  <a:lnTo>
                    <a:pt x="3364" y="252523"/>
                  </a:lnTo>
                  <a:lnTo>
                    <a:pt x="3315" y="252697"/>
                  </a:lnTo>
                  <a:lnTo>
                    <a:pt x="760" y="274354"/>
                  </a:lnTo>
                  <a:lnTo>
                    <a:pt x="245" y="559735"/>
                  </a:lnTo>
                  <a:lnTo>
                    <a:pt x="123" y="626950"/>
                  </a:lnTo>
                  <a:lnTo>
                    <a:pt x="0" y="695616"/>
                  </a:lnTo>
                  <a:lnTo>
                    <a:pt x="3446" y="712242"/>
                  </a:lnTo>
                  <a:lnTo>
                    <a:pt x="12779" y="725242"/>
                  </a:lnTo>
                  <a:lnTo>
                    <a:pt x="26389" y="733154"/>
                  </a:lnTo>
                  <a:lnTo>
                    <a:pt x="42667" y="734520"/>
                  </a:lnTo>
                  <a:lnTo>
                    <a:pt x="364708" y="689307"/>
                  </a:lnTo>
                  <a:lnTo>
                    <a:pt x="181010" y="689307"/>
                  </a:lnTo>
                  <a:lnTo>
                    <a:pt x="159418" y="687660"/>
                  </a:lnTo>
                  <a:lnTo>
                    <a:pt x="141788" y="677385"/>
                  </a:lnTo>
                  <a:lnTo>
                    <a:pt x="129914" y="660168"/>
                  </a:lnTo>
                  <a:lnTo>
                    <a:pt x="125590" y="637694"/>
                  </a:lnTo>
                  <a:lnTo>
                    <a:pt x="126220" y="296818"/>
                  </a:lnTo>
                  <a:lnTo>
                    <a:pt x="130633" y="273084"/>
                  </a:lnTo>
                  <a:lnTo>
                    <a:pt x="142475" y="252697"/>
                  </a:lnTo>
                  <a:lnTo>
                    <a:pt x="142576" y="252523"/>
                  </a:lnTo>
                  <a:lnTo>
                    <a:pt x="160250" y="237305"/>
                  </a:lnTo>
                  <a:lnTo>
                    <a:pt x="181857" y="229602"/>
                  </a:lnTo>
                  <a:lnTo>
                    <a:pt x="626018" y="167247"/>
                  </a:lnTo>
                  <a:lnTo>
                    <a:pt x="753910" y="167247"/>
                  </a:lnTo>
                  <a:lnTo>
                    <a:pt x="754018" y="110065"/>
                  </a:lnTo>
                  <a:lnTo>
                    <a:pt x="754078" y="78870"/>
                  </a:lnTo>
                  <a:lnTo>
                    <a:pt x="754150" y="40542"/>
                  </a:lnTo>
                  <a:lnTo>
                    <a:pt x="750920" y="23204"/>
                  </a:lnTo>
                  <a:lnTo>
                    <a:pt x="742139" y="9715"/>
                  </a:lnTo>
                  <a:lnTo>
                    <a:pt x="729224" y="1503"/>
                  </a:lnTo>
                  <a:lnTo>
                    <a:pt x="713590" y="0"/>
                  </a:lnTo>
                  <a:close/>
                </a:path>
                <a:path w="754380" h="734695">
                  <a:moveTo>
                    <a:pt x="753910" y="167247"/>
                  </a:moveTo>
                  <a:lnTo>
                    <a:pt x="626018" y="167247"/>
                  </a:lnTo>
                  <a:lnTo>
                    <a:pt x="647609" y="168890"/>
                  </a:lnTo>
                  <a:lnTo>
                    <a:pt x="665239" y="179152"/>
                  </a:lnTo>
                  <a:lnTo>
                    <a:pt x="677114" y="196364"/>
                  </a:lnTo>
                  <a:lnTo>
                    <a:pt x="681438" y="218858"/>
                  </a:lnTo>
                  <a:lnTo>
                    <a:pt x="680808" y="559735"/>
                  </a:lnTo>
                  <a:lnTo>
                    <a:pt x="664441" y="604004"/>
                  </a:lnTo>
                  <a:lnTo>
                    <a:pt x="625149" y="626950"/>
                  </a:lnTo>
                  <a:lnTo>
                    <a:pt x="181010" y="689307"/>
                  </a:lnTo>
                  <a:lnTo>
                    <a:pt x="364708" y="689307"/>
                  </a:lnTo>
                  <a:lnTo>
                    <a:pt x="712396" y="640494"/>
                  </a:lnTo>
                  <a:lnTo>
                    <a:pt x="749829" y="607626"/>
                  </a:lnTo>
                  <a:lnTo>
                    <a:pt x="753664" y="296818"/>
                  </a:lnTo>
                  <a:lnTo>
                    <a:pt x="753777" y="237305"/>
                  </a:lnTo>
                  <a:lnTo>
                    <a:pt x="753887" y="179152"/>
                  </a:lnTo>
                  <a:lnTo>
                    <a:pt x="753910" y="167247"/>
                  </a:lnTo>
                  <a:close/>
                </a:path>
              </a:pathLst>
            </a:custGeom>
            <a:solidFill>
              <a:srgbClr val="84D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551500" y="7249279"/>
            <a:ext cx="1303655" cy="993140"/>
            <a:chOff x="1551500" y="7249279"/>
            <a:chExt cx="1303655" cy="993140"/>
          </a:xfrm>
        </p:grpSpPr>
        <p:sp>
          <p:nvSpPr>
            <p:cNvPr id="15" name="object 15"/>
            <p:cNvSpPr/>
            <p:nvPr/>
          </p:nvSpPr>
          <p:spPr>
            <a:xfrm>
              <a:off x="1551495" y="7249287"/>
              <a:ext cx="1303655" cy="993140"/>
            </a:xfrm>
            <a:custGeom>
              <a:avLst/>
              <a:gdLst/>
              <a:ahLst/>
              <a:cxnLst/>
              <a:rect l="l" t="t" r="r" b="b"/>
              <a:pathLst>
                <a:path w="1303655" h="993140">
                  <a:moveTo>
                    <a:pt x="1303312" y="63500"/>
                  </a:moveTo>
                  <a:lnTo>
                    <a:pt x="1303172" y="62230"/>
                  </a:lnTo>
                  <a:lnTo>
                    <a:pt x="1303134" y="60960"/>
                  </a:lnTo>
                  <a:lnTo>
                    <a:pt x="1302918" y="59690"/>
                  </a:lnTo>
                  <a:lnTo>
                    <a:pt x="1302740" y="58420"/>
                  </a:lnTo>
                  <a:lnTo>
                    <a:pt x="1302651" y="57150"/>
                  </a:lnTo>
                  <a:lnTo>
                    <a:pt x="1302524" y="57150"/>
                  </a:lnTo>
                  <a:lnTo>
                    <a:pt x="1302067" y="54610"/>
                  </a:lnTo>
                  <a:lnTo>
                    <a:pt x="1301699" y="53340"/>
                  </a:lnTo>
                  <a:lnTo>
                    <a:pt x="1300873" y="49530"/>
                  </a:lnTo>
                  <a:lnTo>
                    <a:pt x="1300391" y="48260"/>
                  </a:lnTo>
                  <a:lnTo>
                    <a:pt x="1299654" y="46990"/>
                  </a:lnTo>
                  <a:lnTo>
                    <a:pt x="1298740" y="44450"/>
                  </a:lnTo>
                  <a:lnTo>
                    <a:pt x="1297851" y="43180"/>
                  </a:lnTo>
                  <a:lnTo>
                    <a:pt x="1297317" y="41910"/>
                  </a:lnTo>
                  <a:lnTo>
                    <a:pt x="1296784" y="40640"/>
                  </a:lnTo>
                  <a:lnTo>
                    <a:pt x="1295742" y="39370"/>
                  </a:lnTo>
                  <a:lnTo>
                    <a:pt x="1294828" y="38100"/>
                  </a:lnTo>
                  <a:lnTo>
                    <a:pt x="1294180" y="36830"/>
                  </a:lnTo>
                  <a:lnTo>
                    <a:pt x="1293329" y="35560"/>
                  </a:lnTo>
                  <a:lnTo>
                    <a:pt x="1291551" y="34290"/>
                  </a:lnTo>
                  <a:lnTo>
                    <a:pt x="1290574" y="33020"/>
                  </a:lnTo>
                  <a:lnTo>
                    <a:pt x="1289951" y="31750"/>
                  </a:lnTo>
                  <a:lnTo>
                    <a:pt x="1288618" y="31750"/>
                  </a:lnTo>
                  <a:lnTo>
                    <a:pt x="1287475" y="30480"/>
                  </a:lnTo>
                  <a:lnTo>
                    <a:pt x="1285621" y="29273"/>
                  </a:lnTo>
                  <a:lnTo>
                    <a:pt x="1285621" y="58420"/>
                  </a:lnTo>
                  <a:lnTo>
                    <a:pt x="1284300" y="769620"/>
                  </a:lnTo>
                  <a:lnTo>
                    <a:pt x="1267764" y="807720"/>
                  </a:lnTo>
                  <a:lnTo>
                    <a:pt x="80251" y="976630"/>
                  </a:lnTo>
                  <a:lnTo>
                    <a:pt x="73660" y="972820"/>
                  </a:lnTo>
                  <a:lnTo>
                    <a:pt x="63030" y="962660"/>
                  </a:lnTo>
                  <a:lnTo>
                    <a:pt x="60490" y="956310"/>
                  </a:lnTo>
                  <a:lnTo>
                    <a:pt x="59982" y="955040"/>
                  </a:lnTo>
                  <a:lnTo>
                    <a:pt x="60972" y="415290"/>
                  </a:lnTo>
                  <a:lnTo>
                    <a:pt x="70497" y="372110"/>
                  </a:lnTo>
                  <a:lnTo>
                    <a:pt x="92506" y="330200"/>
                  </a:lnTo>
                  <a:lnTo>
                    <a:pt x="179463" y="224790"/>
                  </a:lnTo>
                  <a:lnTo>
                    <a:pt x="212623" y="198120"/>
                  </a:lnTo>
                  <a:lnTo>
                    <a:pt x="251815" y="184150"/>
                  </a:lnTo>
                  <a:lnTo>
                    <a:pt x="1263269" y="41910"/>
                  </a:lnTo>
                  <a:lnTo>
                    <a:pt x="1271371" y="41910"/>
                  </a:lnTo>
                  <a:lnTo>
                    <a:pt x="1275524" y="43180"/>
                  </a:lnTo>
                  <a:lnTo>
                    <a:pt x="1283169" y="50800"/>
                  </a:lnTo>
                  <a:lnTo>
                    <a:pt x="1285621" y="58420"/>
                  </a:lnTo>
                  <a:lnTo>
                    <a:pt x="1285621" y="29273"/>
                  </a:lnTo>
                  <a:lnTo>
                    <a:pt x="1285290" y="29210"/>
                  </a:lnTo>
                  <a:lnTo>
                    <a:pt x="1284389" y="27940"/>
                  </a:lnTo>
                  <a:lnTo>
                    <a:pt x="1283055" y="27940"/>
                  </a:lnTo>
                  <a:lnTo>
                    <a:pt x="1276464" y="24130"/>
                  </a:lnTo>
                  <a:lnTo>
                    <a:pt x="1268552" y="19050"/>
                  </a:lnTo>
                  <a:lnTo>
                    <a:pt x="1266520" y="17780"/>
                  </a:lnTo>
                  <a:lnTo>
                    <a:pt x="1260436" y="13970"/>
                  </a:lnTo>
                  <a:lnTo>
                    <a:pt x="1253248" y="10160"/>
                  </a:lnTo>
                  <a:lnTo>
                    <a:pt x="1249362" y="7620"/>
                  </a:lnTo>
                  <a:lnTo>
                    <a:pt x="1245577" y="5092"/>
                  </a:lnTo>
                  <a:lnTo>
                    <a:pt x="1245577" y="26670"/>
                  </a:lnTo>
                  <a:lnTo>
                    <a:pt x="249313" y="166370"/>
                  </a:lnTo>
                  <a:lnTo>
                    <a:pt x="204431" y="182880"/>
                  </a:lnTo>
                  <a:lnTo>
                    <a:pt x="165557" y="214630"/>
                  </a:lnTo>
                  <a:lnTo>
                    <a:pt x="78701" y="320040"/>
                  </a:lnTo>
                  <a:lnTo>
                    <a:pt x="59905" y="351637"/>
                  </a:lnTo>
                  <a:lnTo>
                    <a:pt x="59905" y="984250"/>
                  </a:lnTo>
                  <a:lnTo>
                    <a:pt x="59613" y="984250"/>
                  </a:lnTo>
                  <a:lnTo>
                    <a:pt x="58940" y="982980"/>
                  </a:lnTo>
                  <a:lnTo>
                    <a:pt x="59905" y="984250"/>
                  </a:lnTo>
                  <a:lnTo>
                    <a:pt x="59905" y="351637"/>
                  </a:lnTo>
                  <a:lnTo>
                    <a:pt x="46037" y="391160"/>
                  </a:lnTo>
                  <a:lnTo>
                    <a:pt x="42164" y="922020"/>
                  </a:lnTo>
                  <a:lnTo>
                    <a:pt x="42113" y="949960"/>
                  </a:lnTo>
                  <a:lnTo>
                    <a:pt x="42418" y="952500"/>
                  </a:lnTo>
                  <a:lnTo>
                    <a:pt x="42595" y="953744"/>
                  </a:lnTo>
                  <a:lnTo>
                    <a:pt x="33070" y="948690"/>
                  </a:lnTo>
                  <a:lnTo>
                    <a:pt x="32778" y="948690"/>
                  </a:lnTo>
                  <a:lnTo>
                    <a:pt x="26555" y="943610"/>
                  </a:lnTo>
                  <a:lnTo>
                    <a:pt x="21856" y="937260"/>
                  </a:lnTo>
                  <a:lnTo>
                    <a:pt x="18897" y="930910"/>
                  </a:lnTo>
                  <a:lnTo>
                    <a:pt x="17868" y="922020"/>
                  </a:lnTo>
                  <a:lnTo>
                    <a:pt x="18808" y="415290"/>
                  </a:lnTo>
                  <a:lnTo>
                    <a:pt x="18923" y="387350"/>
                  </a:lnTo>
                  <a:lnTo>
                    <a:pt x="19062" y="386080"/>
                  </a:lnTo>
                  <a:lnTo>
                    <a:pt x="19164" y="384810"/>
                  </a:lnTo>
                  <a:lnTo>
                    <a:pt x="19291" y="383540"/>
                  </a:lnTo>
                  <a:lnTo>
                    <a:pt x="19354" y="382270"/>
                  </a:lnTo>
                  <a:lnTo>
                    <a:pt x="19773" y="379730"/>
                  </a:lnTo>
                  <a:lnTo>
                    <a:pt x="23977" y="360680"/>
                  </a:lnTo>
                  <a:lnTo>
                    <a:pt x="25793" y="354330"/>
                  </a:lnTo>
                  <a:lnTo>
                    <a:pt x="26327" y="353060"/>
                  </a:lnTo>
                  <a:lnTo>
                    <a:pt x="27774" y="349250"/>
                  </a:lnTo>
                  <a:lnTo>
                    <a:pt x="29413" y="344170"/>
                  </a:lnTo>
                  <a:lnTo>
                    <a:pt x="30924" y="340360"/>
                  </a:lnTo>
                  <a:lnTo>
                    <a:pt x="34632" y="332740"/>
                  </a:lnTo>
                  <a:lnTo>
                    <a:pt x="36410" y="328930"/>
                  </a:lnTo>
                  <a:lnTo>
                    <a:pt x="39776" y="322580"/>
                  </a:lnTo>
                  <a:lnTo>
                    <a:pt x="40970" y="320040"/>
                  </a:lnTo>
                  <a:lnTo>
                    <a:pt x="42786" y="317500"/>
                  </a:lnTo>
                  <a:lnTo>
                    <a:pt x="44132" y="314960"/>
                  </a:lnTo>
                  <a:lnTo>
                    <a:pt x="45110" y="313690"/>
                  </a:lnTo>
                  <a:lnTo>
                    <a:pt x="46837" y="311150"/>
                  </a:lnTo>
                  <a:lnTo>
                    <a:pt x="48348" y="308610"/>
                  </a:lnTo>
                  <a:lnTo>
                    <a:pt x="49466" y="307340"/>
                  </a:lnTo>
                  <a:lnTo>
                    <a:pt x="138531" y="199390"/>
                  </a:lnTo>
                  <a:lnTo>
                    <a:pt x="139153" y="198120"/>
                  </a:lnTo>
                  <a:lnTo>
                    <a:pt x="141655" y="195580"/>
                  </a:lnTo>
                  <a:lnTo>
                    <a:pt x="141973" y="195580"/>
                  </a:lnTo>
                  <a:lnTo>
                    <a:pt x="142836" y="194310"/>
                  </a:lnTo>
                  <a:lnTo>
                    <a:pt x="143916" y="194310"/>
                  </a:lnTo>
                  <a:lnTo>
                    <a:pt x="146519" y="191770"/>
                  </a:lnTo>
                  <a:lnTo>
                    <a:pt x="148767" y="189230"/>
                  </a:lnTo>
                  <a:lnTo>
                    <a:pt x="150571" y="187960"/>
                  </a:lnTo>
                  <a:lnTo>
                    <a:pt x="155206" y="184150"/>
                  </a:lnTo>
                  <a:lnTo>
                    <a:pt x="156845" y="182880"/>
                  </a:lnTo>
                  <a:lnTo>
                    <a:pt x="159194" y="181610"/>
                  </a:lnTo>
                  <a:lnTo>
                    <a:pt x="159435" y="181610"/>
                  </a:lnTo>
                  <a:lnTo>
                    <a:pt x="162179" y="179070"/>
                  </a:lnTo>
                  <a:lnTo>
                    <a:pt x="165354" y="177800"/>
                  </a:lnTo>
                  <a:lnTo>
                    <a:pt x="170649" y="173990"/>
                  </a:lnTo>
                  <a:lnTo>
                    <a:pt x="171767" y="173990"/>
                  </a:lnTo>
                  <a:lnTo>
                    <a:pt x="176009" y="171450"/>
                  </a:lnTo>
                  <a:lnTo>
                    <a:pt x="179070" y="170180"/>
                  </a:lnTo>
                  <a:lnTo>
                    <a:pt x="181368" y="168910"/>
                  </a:lnTo>
                  <a:lnTo>
                    <a:pt x="183451" y="167640"/>
                  </a:lnTo>
                  <a:lnTo>
                    <a:pt x="185648" y="166370"/>
                  </a:lnTo>
                  <a:lnTo>
                    <a:pt x="188277" y="165100"/>
                  </a:lnTo>
                  <a:lnTo>
                    <a:pt x="192532" y="163830"/>
                  </a:lnTo>
                  <a:lnTo>
                    <a:pt x="194614" y="162560"/>
                  </a:lnTo>
                  <a:lnTo>
                    <a:pt x="198424" y="161290"/>
                  </a:lnTo>
                  <a:lnTo>
                    <a:pt x="202793" y="161290"/>
                  </a:lnTo>
                  <a:lnTo>
                    <a:pt x="206451" y="160020"/>
                  </a:lnTo>
                  <a:lnTo>
                    <a:pt x="208191" y="160020"/>
                  </a:lnTo>
                  <a:lnTo>
                    <a:pt x="303161" y="146050"/>
                  </a:lnTo>
                  <a:lnTo>
                    <a:pt x="305231" y="146050"/>
                  </a:lnTo>
                  <a:lnTo>
                    <a:pt x="383984" y="134620"/>
                  </a:lnTo>
                  <a:lnTo>
                    <a:pt x="414007" y="130810"/>
                  </a:lnTo>
                  <a:lnTo>
                    <a:pt x="545465" y="111760"/>
                  </a:lnTo>
                  <a:lnTo>
                    <a:pt x="559841" y="110490"/>
                  </a:lnTo>
                  <a:lnTo>
                    <a:pt x="651497" y="97790"/>
                  </a:lnTo>
                  <a:lnTo>
                    <a:pt x="691515" y="91440"/>
                  </a:lnTo>
                  <a:lnTo>
                    <a:pt x="1112329" y="33020"/>
                  </a:lnTo>
                  <a:lnTo>
                    <a:pt x="1159789" y="25400"/>
                  </a:lnTo>
                  <a:lnTo>
                    <a:pt x="1189558" y="21590"/>
                  </a:lnTo>
                  <a:lnTo>
                    <a:pt x="1204417" y="20320"/>
                  </a:lnTo>
                  <a:lnTo>
                    <a:pt x="1207808" y="19050"/>
                  </a:lnTo>
                  <a:lnTo>
                    <a:pt x="1220279" y="17780"/>
                  </a:lnTo>
                  <a:lnTo>
                    <a:pt x="1231290" y="17780"/>
                  </a:lnTo>
                  <a:lnTo>
                    <a:pt x="1237983" y="21590"/>
                  </a:lnTo>
                  <a:lnTo>
                    <a:pt x="1240320" y="22860"/>
                  </a:lnTo>
                  <a:lnTo>
                    <a:pt x="1245298" y="25400"/>
                  </a:lnTo>
                  <a:lnTo>
                    <a:pt x="1245577" y="26670"/>
                  </a:lnTo>
                  <a:lnTo>
                    <a:pt x="1245577" y="5092"/>
                  </a:lnTo>
                  <a:lnTo>
                    <a:pt x="1240917" y="3810"/>
                  </a:lnTo>
                  <a:lnTo>
                    <a:pt x="1239494" y="2540"/>
                  </a:lnTo>
                  <a:lnTo>
                    <a:pt x="1238605" y="2540"/>
                  </a:lnTo>
                  <a:lnTo>
                    <a:pt x="1237348" y="1270"/>
                  </a:lnTo>
                  <a:lnTo>
                    <a:pt x="1232979" y="1270"/>
                  </a:lnTo>
                  <a:lnTo>
                    <a:pt x="1232357" y="0"/>
                  </a:lnTo>
                  <a:lnTo>
                    <a:pt x="1216710" y="0"/>
                  </a:lnTo>
                  <a:lnTo>
                    <a:pt x="1212100" y="1270"/>
                  </a:lnTo>
                  <a:lnTo>
                    <a:pt x="1205572" y="1270"/>
                  </a:lnTo>
                  <a:lnTo>
                    <a:pt x="1198727" y="2540"/>
                  </a:lnTo>
                  <a:lnTo>
                    <a:pt x="1173505" y="6350"/>
                  </a:lnTo>
                  <a:lnTo>
                    <a:pt x="1157338" y="7620"/>
                  </a:lnTo>
                  <a:lnTo>
                    <a:pt x="1124623" y="12700"/>
                  </a:lnTo>
                  <a:lnTo>
                    <a:pt x="269163" y="133350"/>
                  </a:lnTo>
                  <a:lnTo>
                    <a:pt x="263017" y="133350"/>
                  </a:lnTo>
                  <a:lnTo>
                    <a:pt x="257911" y="134620"/>
                  </a:lnTo>
                  <a:lnTo>
                    <a:pt x="252780" y="134620"/>
                  </a:lnTo>
                  <a:lnTo>
                    <a:pt x="247662" y="135890"/>
                  </a:lnTo>
                  <a:lnTo>
                    <a:pt x="243509" y="135890"/>
                  </a:lnTo>
                  <a:lnTo>
                    <a:pt x="239382" y="137160"/>
                  </a:lnTo>
                  <a:lnTo>
                    <a:pt x="225526" y="138430"/>
                  </a:lnTo>
                  <a:lnTo>
                    <a:pt x="220522" y="139700"/>
                  </a:lnTo>
                  <a:lnTo>
                    <a:pt x="218008" y="139700"/>
                  </a:lnTo>
                  <a:lnTo>
                    <a:pt x="216052" y="140970"/>
                  </a:lnTo>
                  <a:lnTo>
                    <a:pt x="204952" y="142240"/>
                  </a:lnTo>
                  <a:lnTo>
                    <a:pt x="202603" y="142240"/>
                  </a:lnTo>
                  <a:lnTo>
                    <a:pt x="198437" y="143510"/>
                  </a:lnTo>
                  <a:lnTo>
                    <a:pt x="196024" y="143510"/>
                  </a:lnTo>
                  <a:lnTo>
                    <a:pt x="193586" y="144780"/>
                  </a:lnTo>
                  <a:lnTo>
                    <a:pt x="188506" y="146050"/>
                  </a:lnTo>
                  <a:lnTo>
                    <a:pt x="178968" y="149860"/>
                  </a:lnTo>
                  <a:lnTo>
                    <a:pt x="171196" y="153670"/>
                  </a:lnTo>
                  <a:lnTo>
                    <a:pt x="169468" y="154940"/>
                  </a:lnTo>
                  <a:lnTo>
                    <a:pt x="167068" y="156210"/>
                  </a:lnTo>
                  <a:lnTo>
                    <a:pt x="163080" y="157480"/>
                  </a:lnTo>
                  <a:lnTo>
                    <a:pt x="160972" y="158750"/>
                  </a:lnTo>
                  <a:lnTo>
                    <a:pt x="158216" y="161290"/>
                  </a:lnTo>
                  <a:lnTo>
                    <a:pt x="157048" y="161290"/>
                  </a:lnTo>
                  <a:lnTo>
                    <a:pt x="155892" y="162560"/>
                  </a:lnTo>
                  <a:lnTo>
                    <a:pt x="155067" y="162560"/>
                  </a:lnTo>
                  <a:lnTo>
                    <a:pt x="154266" y="163830"/>
                  </a:lnTo>
                  <a:lnTo>
                    <a:pt x="151257" y="165100"/>
                  </a:lnTo>
                  <a:lnTo>
                    <a:pt x="149872" y="166370"/>
                  </a:lnTo>
                  <a:lnTo>
                    <a:pt x="148590" y="166370"/>
                  </a:lnTo>
                  <a:lnTo>
                    <a:pt x="146354" y="168910"/>
                  </a:lnTo>
                  <a:lnTo>
                    <a:pt x="144500" y="170180"/>
                  </a:lnTo>
                  <a:lnTo>
                    <a:pt x="142240" y="171450"/>
                  </a:lnTo>
                  <a:lnTo>
                    <a:pt x="141770" y="171450"/>
                  </a:lnTo>
                  <a:lnTo>
                    <a:pt x="139192" y="173990"/>
                  </a:lnTo>
                  <a:lnTo>
                    <a:pt x="137134" y="175260"/>
                  </a:lnTo>
                  <a:lnTo>
                    <a:pt x="135013" y="177800"/>
                  </a:lnTo>
                  <a:lnTo>
                    <a:pt x="134162" y="177800"/>
                  </a:lnTo>
                  <a:lnTo>
                    <a:pt x="133680" y="179070"/>
                  </a:lnTo>
                  <a:lnTo>
                    <a:pt x="130733" y="181610"/>
                  </a:lnTo>
                  <a:lnTo>
                    <a:pt x="127279" y="185420"/>
                  </a:lnTo>
                  <a:lnTo>
                    <a:pt x="126365" y="186690"/>
                  </a:lnTo>
                  <a:lnTo>
                    <a:pt x="125933" y="186690"/>
                  </a:lnTo>
                  <a:lnTo>
                    <a:pt x="124231" y="189230"/>
                  </a:lnTo>
                  <a:lnTo>
                    <a:pt x="123431" y="189230"/>
                  </a:lnTo>
                  <a:lnTo>
                    <a:pt x="36576" y="294640"/>
                  </a:lnTo>
                  <a:lnTo>
                    <a:pt x="35204" y="297180"/>
                  </a:lnTo>
                  <a:lnTo>
                    <a:pt x="33845" y="298450"/>
                  </a:lnTo>
                  <a:lnTo>
                    <a:pt x="32499" y="300990"/>
                  </a:lnTo>
                  <a:lnTo>
                    <a:pt x="31838" y="300990"/>
                  </a:lnTo>
                  <a:lnTo>
                    <a:pt x="31610" y="302260"/>
                  </a:lnTo>
                  <a:lnTo>
                    <a:pt x="30238" y="303530"/>
                  </a:lnTo>
                  <a:lnTo>
                    <a:pt x="29108" y="306070"/>
                  </a:lnTo>
                  <a:lnTo>
                    <a:pt x="27266" y="308610"/>
                  </a:lnTo>
                  <a:lnTo>
                    <a:pt x="25527" y="311150"/>
                  </a:lnTo>
                  <a:lnTo>
                    <a:pt x="24180" y="313690"/>
                  </a:lnTo>
                  <a:lnTo>
                    <a:pt x="22580" y="316230"/>
                  </a:lnTo>
                  <a:lnTo>
                    <a:pt x="20459" y="321310"/>
                  </a:lnTo>
                  <a:lnTo>
                    <a:pt x="18516" y="325120"/>
                  </a:lnTo>
                  <a:lnTo>
                    <a:pt x="14452" y="334010"/>
                  </a:lnTo>
                  <a:lnTo>
                    <a:pt x="12788" y="337820"/>
                  </a:lnTo>
                  <a:lnTo>
                    <a:pt x="11214" y="341630"/>
                  </a:lnTo>
                  <a:lnTo>
                    <a:pt x="11061" y="342900"/>
                  </a:lnTo>
                  <a:lnTo>
                    <a:pt x="9474" y="346710"/>
                  </a:lnTo>
                  <a:lnTo>
                    <a:pt x="8750" y="349250"/>
                  </a:lnTo>
                  <a:lnTo>
                    <a:pt x="7404" y="353060"/>
                  </a:lnTo>
                  <a:lnTo>
                    <a:pt x="6756" y="355600"/>
                  </a:lnTo>
                  <a:lnTo>
                    <a:pt x="5867" y="358140"/>
                  </a:lnTo>
                  <a:lnTo>
                    <a:pt x="5029" y="361950"/>
                  </a:lnTo>
                  <a:lnTo>
                    <a:pt x="4267" y="365760"/>
                  </a:lnTo>
                  <a:lnTo>
                    <a:pt x="4025" y="365760"/>
                  </a:lnTo>
                  <a:lnTo>
                    <a:pt x="3568" y="368300"/>
                  </a:lnTo>
                  <a:lnTo>
                    <a:pt x="2959" y="370840"/>
                  </a:lnTo>
                  <a:lnTo>
                    <a:pt x="2413" y="374650"/>
                  </a:lnTo>
                  <a:lnTo>
                    <a:pt x="2082" y="377190"/>
                  </a:lnTo>
                  <a:lnTo>
                    <a:pt x="1828" y="378460"/>
                  </a:lnTo>
                  <a:lnTo>
                    <a:pt x="1574" y="381000"/>
                  </a:lnTo>
                  <a:lnTo>
                    <a:pt x="1460" y="382270"/>
                  </a:lnTo>
                  <a:lnTo>
                    <a:pt x="1308" y="383540"/>
                  </a:lnTo>
                  <a:lnTo>
                    <a:pt x="1181" y="384810"/>
                  </a:lnTo>
                  <a:lnTo>
                    <a:pt x="1054" y="387350"/>
                  </a:lnTo>
                  <a:lnTo>
                    <a:pt x="977" y="389890"/>
                  </a:lnTo>
                  <a:lnTo>
                    <a:pt x="0" y="922020"/>
                  </a:lnTo>
                  <a:lnTo>
                    <a:pt x="1765" y="935990"/>
                  </a:lnTo>
                  <a:lnTo>
                    <a:pt x="6756" y="947420"/>
                  </a:lnTo>
                  <a:lnTo>
                    <a:pt x="14427" y="957580"/>
                  </a:lnTo>
                  <a:lnTo>
                    <a:pt x="24231" y="963930"/>
                  </a:lnTo>
                  <a:lnTo>
                    <a:pt x="60947" y="985494"/>
                  </a:lnTo>
                  <a:lnTo>
                    <a:pt x="60299" y="984250"/>
                  </a:lnTo>
                  <a:lnTo>
                    <a:pt x="61048" y="985545"/>
                  </a:lnTo>
                  <a:lnTo>
                    <a:pt x="61379" y="985748"/>
                  </a:lnTo>
                  <a:lnTo>
                    <a:pt x="63538" y="986790"/>
                  </a:lnTo>
                  <a:lnTo>
                    <a:pt x="64617" y="988060"/>
                  </a:lnTo>
                  <a:lnTo>
                    <a:pt x="67386" y="989330"/>
                  </a:lnTo>
                  <a:lnTo>
                    <a:pt x="68541" y="989330"/>
                  </a:lnTo>
                  <a:lnTo>
                    <a:pt x="71374" y="990600"/>
                  </a:lnTo>
                  <a:lnTo>
                    <a:pt x="72644" y="991870"/>
                  </a:lnTo>
                  <a:lnTo>
                    <a:pt x="75311" y="991870"/>
                  </a:lnTo>
                  <a:lnTo>
                    <a:pt x="76631" y="993140"/>
                  </a:lnTo>
                  <a:lnTo>
                    <a:pt x="92303" y="993140"/>
                  </a:lnTo>
                  <a:lnTo>
                    <a:pt x="155549" y="984250"/>
                  </a:lnTo>
                  <a:lnTo>
                    <a:pt x="164579" y="982980"/>
                  </a:lnTo>
                  <a:lnTo>
                    <a:pt x="209753" y="976630"/>
                  </a:lnTo>
                  <a:lnTo>
                    <a:pt x="1257820" y="829310"/>
                  </a:lnTo>
                  <a:lnTo>
                    <a:pt x="1290053" y="808990"/>
                  </a:lnTo>
                  <a:lnTo>
                    <a:pt x="1302181" y="769620"/>
                  </a:lnTo>
                  <a:lnTo>
                    <a:pt x="1303185" y="224790"/>
                  </a:lnTo>
                  <a:lnTo>
                    <a:pt x="1303312" y="63500"/>
                  </a:lnTo>
                  <a:close/>
                </a:path>
              </a:pathLst>
            </a:custGeom>
            <a:solidFill>
              <a:srgbClr val="3852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0105" y="7555517"/>
              <a:ext cx="232302" cy="4457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5996" y="7600248"/>
              <a:ext cx="227066" cy="16800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45540" y="7576526"/>
              <a:ext cx="346710" cy="470534"/>
            </a:xfrm>
            <a:custGeom>
              <a:avLst/>
              <a:gdLst/>
              <a:ahLst/>
              <a:cxnLst/>
              <a:rect l="l" t="t" r="r" b="b"/>
              <a:pathLst>
                <a:path w="346710" h="470534">
                  <a:moveTo>
                    <a:pt x="336298" y="0"/>
                  </a:moveTo>
                  <a:lnTo>
                    <a:pt x="187918" y="20835"/>
                  </a:lnTo>
                  <a:lnTo>
                    <a:pt x="230846" y="60292"/>
                  </a:lnTo>
                  <a:lnTo>
                    <a:pt x="235694" y="66533"/>
                  </a:lnTo>
                  <a:lnTo>
                    <a:pt x="239180" y="74342"/>
                  </a:lnTo>
                  <a:lnTo>
                    <a:pt x="241285" y="82734"/>
                  </a:lnTo>
                  <a:lnTo>
                    <a:pt x="241991" y="90720"/>
                  </a:lnTo>
                  <a:lnTo>
                    <a:pt x="241947" y="119109"/>
                  </a:lnTo>
                  <a:lnTo>
                    <a:pt x="184290" y="150449"/>
                  </a:lnTo>
                  <a:lnTo>
                    <a:pt x="179098" y="155310"/>
                  </a:lnTo>
                  <a:lnTo>
                    <a:pt x="178837" y="293193"/>
                  </a:lnTo>
                  <a:lnTo>
                    <a:pt x="173" y="341505"/>
                  </a:lnTo>
                  <a:lnTo>
                    <a:pt x="0" y="431922"/>
                  </a:lnTo>
                  <a:lnTo>
                    <a:pt x="3203" y="448543"/>
                  </a:lnTo>
                  <a:lnTo>
                    <a:pt x="11992" y="461255"/>
                  </a:lnTo>
                  <a:lnTo>
                    <a:pt x="25032" y="468831"/>
                  </a:lnTo>
                  <a:lnTo>
                    <a:pt x="40994" y="470042"/>
                  </a:lnTo>
                  <a:lnTo>
                    <a:pt x="168170" y="452187"/>
                  </a:lnTo>
                  <a:lnTo>
                    <a:pt x="230238" y="382547"/>
                  </a:lnTo>
                  <a:lnTo>
                    <a:pt x="236755" y="314376"/>
                  </a:lnTo>
                  <a:lnTo>
                    <a:pt x="239970" y="310447"/>
                  </a:lnTo>
                  <a:lnTo>
                    <a:pt x="247965" y="309319"/>
                  </a:lnTo>
                  <a:lnTo>
                    <a:pt x="251224" y="312357"/>
                  </a:lnTo>
                  <a:lnTo>
                    <a:pt x="251072" y="367723"/>
                  </a:lnTo>
                  <a:lnTo>
                    <a:pt x="249529" y="373692"/>
                  </a:lnTo>
                  <a:lnTo>
                    <a:pt x="244902" y="385043"/>
                  </a:lnTo>
                  <a:lnTo>
                    <a:pt x="241860" y="390403"/>
                  </a:lnTo>
                  <a:lnTo>
                    <a:pt x="189526" y="449177"/>
                  </a:lnTo>
                  <a:lnTo>
                    <a:pt x="342120" y="427755"/>
                  </a:lnTo>
                  <a:lnTo>
                    <a:pt x="294217" y="387604"/>
                  </a:lnTo>
                  <a:lnTo>
                    <a:pt x="280096" y="357826"/>
                  </a:lnTo>
                  <a:lnTo>
                    <a:pt x="280161" y="330632"/>
                  </a:lnTo>
                  <a:lnTo>
                    <a:pt x="327608" y="300746"/>
                  </a:lnTo>
                  <a:lnTo>
                    <a:pt x="335559" y="295580"/>
                  </a:lnTo>
                  <a:lnTo>
                    <a:pt x="346096" y="280974"/>
                  </a:lnTo>
                  <a:lnTo>
                    <a:pt x="344162" y="277979"/>
                  </a:lnTo>
                  <a:lnTo>
                    <a:pt x="342989" y="274333"/>
                  </a:lnTo>
                  <a:lnTo>
                    <a:pt x="343250" y="134019"/>
                  </a:lnTo>
                  <a:lnTo>
                    <a:pt x="342924" y="128159"/>
                  </a:lnTo>
                  <a:lnTo>
                    <a:pt x="304232" y="133607"/>
                  </a:lnTo>
                  <a:lnTo>
                    <a:pt x="295782" y="133082"/>
                  </a:lnTo>
                  <a:lnTo>
                    <a:pt x="288167" y="129374"/>
                  </a:lnTo>
                  <a:lnTo>
                    <a:pt x="282670" y="122802"/>
                  </a:lnTo>
                  <a:lnTo>
                    <a:pt x="280574" y="113683"/>
                  </a:lnTo>
                  <a:lnTo>
                    <a:pt x="280617" y="85295"/>
                  </a:lnTo>
                  <a:lnTo>
                    <a:pt x="281795" y="76458"/>
                  </a:lnTo>
                  <a:lnTo>
                    <a:pt x="284859" y="67215"/>
                  </a:lnTo>
                  <a:lnTo>
                    <a:pt x="289153" y="58558"/>
                  </a:lnTo>
                  <a:lnTo>
                    <a:pt x="294021" y="51480"/>
                  </a:lnTo>
                  <a:lnTo>
                    <a:pt x="336298" y="0"/>
                  </a:lnTo>
                  <a:close/>
                </a:path>
              </a:pathLst>
            </a:custGeom>
            <a:solidFill>
              <a:srgbClr val="9FD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5735" y="7760746"/>
              <a:ext cx="164390" cy="14181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187924" y="3344022"/>
            <a:ext cx="654685" cy="654685"/>
            <a:chOff x="1187924" y="3344022"/>
            <a:chExt cx="654685" cy="654685"/>
          </a:xfrm>
        </p:grpSpPr>
        <p:sp>
          <p:nvSpPr>
            <p:cNvPr id="21" name="object 21"/>
            <p:cNvSpPr/>
            <p:nvPr/>
          </p:nvSpPr>
          <p:spPr>
            <a:xfrm>
              <a:off x="1188687" y="3344785"/>
              <a:ext cx="653415" cy="653415"/>
            </a:xfrm>
            <a:custGeom>
              <a:avLst/>
              <a:gdLst/>
              <a:ahLst/>
              <a:cxnLst/>
              <a:rect l="l" t="t" r="r" b="b"/>
              <a:pathLst>
                <a:path w="653414" h="653414">
                  <a:moveTo>
                    <a:pt x="326514" y="0"/>
                  </a:moveTo>
                  <a:lnTo>
                    <a:pt x="278262" y="3540"/>
                  </a:lnTo>
                  <a:lnTo>
                    <a:pt x="232210" y="13825"/>
                  </a:lnTo>
                  <a:lnTo>
                    <a:pt x="188860" y="30350"/>
                  </a:lnTo>
                  <a:lnTo>
                    <a:pt x="148720" y="52609"/>
                  </a:lnTo>
                  <a:lnTo>
                    <a:pt x="112293" y="80097"/>
                  </a:lnTo>
                  <a:lnTo>
                    <a:pt x="80085" y="112309"/>
                  </a:lnTo>
                  <a:lnTo>
                    <a:pt x="52601" y="148740"/>
                  </a:lnTo>
                  <a:lnTo>
                    <a:pt x="30345" y="188885"/>
                  </a:lnTo>
                  <a:lnTo>
                    <a:pt x="13823" y="232238"/>
                  </a:lnTo>
                  <a:lnTo>
                    <a:pt x="3540" y="278295"/>
                  </a:lnTo>
                  <a:lnTo>
                    <a:pt x="0" y="326551"/>
                  </a:lnTo>
                  <a:lnTo>
                    <a:pt x="3540" y="374806"/>
                  </a:lnTo>
                  <a:lnTo>
                    <a:pt x="13823" y="420863"/>
                  </a:lnTo>
                  <a:lnTo>
                    <a:pt x="30345" y="464217"/>
                  </a:lnTo>
                  <a:lnTo>
                    <a:pt x="52601" y="504362"/>
                  </a:lnTo>
                  <a:lnTo>
                    <a:pt x="80085" y="540793"/>
                  </a:lnTo>
                  <a:lnTo>
                    <a:pt x="112293" y="573006"/>
                  </a:lnTo>
                  <a:lnTo>
                    <a:pt x="148720" y="600494"/>
                  </a:lnTo>
                  <a:lnTo>
                    <a:pt x="188861" y="622753"/>
                  </a:lnTo>
                  <a:lnTo>
                    <a:pt x="232210" y="639278"/>
                  </a:lnTo>
                  <a:lnTo>
                    <a:pt x="278262" y="649564"/>
                  </a:lnTo>
                  <a:lnTo>
                    <a:pt x="326514" y="653104"/>
                  </a:lnTo>
                  <a:lnTo>
                    <a:pt x="374763" y="649564"/>
                  </a:lnTo>
                  <a:lnTo>
                    <a:pt x="420814" y="639278"/>
                  </a:lnTo>
                  <a:lnTo>
                    <a:pt x="464162" y="622754"/>
                  </a:lnTo>
                  <a:lnTo>
                    <a:pt x="504302" y="600494"/>
                  </a:lnTo>
                  <a:lnTo>
                    <a:pt x="540728" y="573006"/>
                  </a:lnTo>
                  <a:lnTo>
                    <a:pt x="572936" y="540794"/>
                  </a:lnTo>
                  <a:lnTo>
                    <a:pt x="600420" y="504362"/>
                  </a:lnTo>
                  <a:lnTo>
                    <a:pt x="622676" y="464217"/>
                  </a:lnTo>
                  <a:lnTo>
                    <a:pt x="639199" y="420864"/>
                  </a:lnTo>
                  <a:lnTo>
                    <a:pt x="649483" y="374807"/>
                  </a:lnTo>
                  <a:lnTo>
                    <a:pt x="653023" y="326551"/>
                  </a:lnTo>
                  <a:lnTo>
                    <a:pt x="649483" y="278296"/>
                  </a:lnTo>
                  <a:lnTo>
                    <a:pt x="639199" y="232239"/>
                  </a:lnTo>
                  <a:lnTo>
                    <a:pt x="622676" y="188885"/>
                  </a:lnTo>
                  <a:lnTo>
                    <a:pt x="600420" y="148741"/>
                  </a:lnTo>
                  <a:lnTo>
                    <a:pt x="572936" y="112309"/>
                  </a:lnTo>
                  <a:lnTo>
                    <a:pt x="540728" y="80097"/>
                  </a:lnTo>
                  <a:lnTo>
                    <a:pt x="504301" y="52609"/>
                  </a:lnTo>
                  <a:lnTo>
                    <a:pt x="464162" y="30350"/>
                  </a:lnTo>
                  <a:lnTo>
                    <a:pt x="420814" y="13825"/>
                  </a:lnTo>
                  <a:lnTo>
                    <a:pt x="374763" y="3540"/>
                  </a:lnTo>
                  <a:lnTo>
                    <a:pt x="3265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88687" y="3344785"/>
              <a:ext cx="653415" cy="653415"/>
            </a:xfrm>
            <a:custGeom>
              <a:avLst/>
              <a:gdLst/>
              <a:ahLst/>
              <a:cxnLst/>
              <a:rect l="l" t="t" r="r" b="b"/>
              <a:pathLst>
                <a:path w="653414" h="653414">
                  <a:moveTo>
                    <a:pt x="653023" y="326551"/>
                  </a:moveTo>
                  <a:lnTo>
                    <a:pt x="649483" y="278296"/>
                  </a:lnTo>
                  <a:lnTo>
                    <a:pt x="639199" y="232239"/>
                  </a:lnTo>
                  <a:lnTo>
                    <a:pt x="622676" y="188885"/>
                  </a:lnTo>
                  <a:lnTo>
                    <a:pt x="600420" y="148741"/>
                  </a:lnTo>
                  <a:lnTo>
                    <a:pt x="572936" y="112309"/>
                  </a:lnTo>
                  <a:lnTo>
                    <a:pt x="540728" y="80097"/>
                  </a:lnTo>
                  <a:lnTo>
                    <a:pt x="504301" y="52609"/>
                  </a:lnTo>
                  <a:lnTo>
                    <a:pt x="464162" y="30350"/>
                  </a:lnTo>
                  <a:lnTo>
                    <a:pt x="420814" y="13825"/>
                  </a:lnTo>
                  <a:lnTo>
                    <a:pt x="374763" y="3540"/>
                  </a:lnTo>
                  <a:lnTo>
                    <a:pt x="326514" y="0"/>
                  </a:lnTo>
                  <a:lnTo>
                    <a:pt x="278262" y="3540"/>
                  </a:lnTo>
                  <a:lnTo>
                    <a:pt x="232210" y="13825"/>
                  </a:lnTo>
                  <a:lnTo>
                    <a:pt x="188860" y="30350"/>
                  </a:lnTo>
                  <a:lnTo>
                    <a:pt x="148720" y="52609"/>
                  </a:lnTo>
                  <a:lnTo>
                    <a:pt x="112293" y="80097"/>
                  </a:lnTo>
                  <a:lnTo>
                    <a:pt x="80085" y="112309"/>
                  </a:lnTo>
                  <a:lnTo>
                    <a:pt x="52601" y="148740"/>
                  </a:lnTo>
                  <a:lnTo>
                    <a:pt x="30345" y="188885"/>
                  </a:lnTo>
                  <a:lnTo>
                    <a:pt x="13823" y="232238"/>
                  </a:lnTo>
                  <a:lnTo>
                    <a:pt x="3540" y="278295"/>
                  </a:lnTo>
                  <a:lnTo>
                    <a:pt x="0" y="326551"/>
                  </a:lnTo>
                  <a:lnTo>
                    <a:pt x="3540" y="374806"/>
                  </a:lnTo>
                  <a:lnTo>
                    <a:pt x="13823" y="420863"/>
                  </a:lnTo>
                  <a:lnTo>
                    <a:pt x="30345" y="464217"/>
                  </a:lnTo>
                  <a:lnTo>
                    <a:pt x="52601" y="504362"/>
                  </a:lnTo>
                  <a:lnTo>
                    <a:pt x="80085" y="540793"/>
                  </a:lnTo>
                  <a:lnTo>
                    <a:pt x="112293" y="573006"/>
                  </a:lnTo>
                  <a:lnTo>
                    <a:pt x="148720" y="600494"/>
                  </a:lnTo>
                  <a:lnTo>
                    <a:pt x="188861" y="622753"/>
                  </a:lnTo>
                  <a:lnTo>
                    <a:pt x="232210" y="639278"/>
                  </a:lnTo>
                  <a:lnTo>
                    <a:pt x="278262" y="649564"/>
                  </a:lnTo>
                  <a:lnTo>
                    <a:pt x="326514" y="653104"/>
                  </a:lnTo>
                  <a:lnTo>
                    <a:pt x="374763" y="649564"/>
                  </a:lnTo>
                  <a:lnTo>
                    <a:pt x="420814" y="639278"/>
                  </a:lnTo>
                  <a:lnTo>
                    <a:pt x="464162" y="622754"/>
                  </a:lnTo>
                  <a:lnTo>
                    <a:pt x="504302" y="600494"/>
                  </a:lnTo>
                  <a:lnTo>
                    <a:pt x="540728" y="573006"/>
                  </a:lnTo>
                  <a:lnTo>
                    <a:pt x="572936" y="540794"/>
                  </a:lnTo>
                  <a:lnTo>
                    <a:pt x="600420" y="504362"/>
                  </a:lnTo>
                  <a:lnTo>
                    <a:pt x="622676" y="464217"/>
                  </a:lnTo>
                  <a:lnTo>
                    <a:pt x="639199" y="420864"/>
                  </a:lnTo>
                  <a:lnTo>
                    <a:pt x="649483" y="374807"/>
                  </a:lnTo>
                  <a:lnTo>
                    <a:pt x="653023" y="3265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7603" y="3373700"/>
              <a:ext cx="595630" cy="595630"/>
            </a:xfrm>
            <a:custGeom>
              <a:avLst/>
              <a:gdLst/>
              <a:ahLst/>
              <a:cxnLst/>
              <a:rect l="l" t="t" r="r" b="b"/>
              <a:pathLst>
                <a:path w="595630" h="595629">
                  <a:moveTo>
                    <a:pt x="297597" y="0"/>
                  </a:moveTo>
                  <a:lnTo>
                    <a:pt x="249325" y="3895"/>
                  </a:lnTo>
                  <a:lnTo>
                    <a:pt x="203533" y="15173"/>
                  </a:lnTo>
                  <a:lnTo>
                    <a:pt x="160833" y="33220"/>
                  </a:lnTo>
                  <a:lnTo>
                    <a:pt x="121839" y="57425"/>
                  </a:lnTo>
                  <a:lnTo>
                    <a:pt x="87163" y="87174"/>
                  </a:lnTo>
                  <a:lnTo>
                    <a:pt x="57418" y="121854"/>
                  </a:lnTo>
                  <a:lnTo>
                    <a:pt x="33217" y="160853"/>
                  </a:lnTo>
                  <a:lnTo>
                    <a:pt x="15171" y="203558"/>
                  </a:lnTo>
                  <a:lnTo>
                    <a:pt x="3895" y="249356"/>
                  </a:lnTo>
                  <a:lnTo>
                    <a:pt x="0" y="297635"/>
                  </a:lnTo>
                  <a:lnTo>
                    <a:pt x="3895" y="345914"/>
                  </a:lnTo>
                  <a:lnTo>
                    <a:pt x="15171" y="391713"/>
                  </a:lnTo>
                  <a:lnTo>
                    <a:pt x="33217" y="434418"/>
                  </a:lnTo>
                  <a:lnTo>
                    <a:pt x="57418" y="473418"/>
                  </a:lnTo>
                  <a:lnTo>
                    <a:pt x="87163" y="508100"/>
                  </a:lnTo>
                  <a:lnTo>
                    <a:pt x="121839" y="537850"/>
                  </a:lnTo>
                  <a:lnTo>
                    <a:pt x="160833" y="562056"/>
                  </a:lnTo>
                  <a:lnTo>
                    <a:pt x="203533" y="580104"/>
                  </a:lnTo>
                  <a:lnTo>
                    <a:pt x="249325" y="591383"/>
                  </a:lnTo>
                  <a:lnTo>
                    <a:pt x="297598" y="595279"/>
                  </a:lnTo>
                  <a:lnTo>
                    <a:pt x="345873" y="591383"/>
                  </a:lnTo>
                  <a:lnTo>
                    <a:pt x="391667" y="580104"/>
                  </a:lnTo>
                  <a:lnTo>
                    <a:pt x="434369" y="562056"/>
                  </a:lnTo>
                  <a:lnTo>
                    <a:pt x="473364" y="537850"/>
                  </a:lnTo>
                  <a:lnTo>
                    <a:pt x="508041" y="508100"/>
                  </a:lnTo>
                  <a:lnTo>
                    <a:pt x="537786" y="473419"/>
                  </a:lnTo>
                  <a:lnTo>
                    <a:pt x="561988" y="434419"/>
                  </a:lnTo>
                  <a:lnTo>
                    <a:pt x="580034" y="391713"/>
                  </a:lnTo>
                  <a:lnTo>
                    <a:pt x="591310" y="345914"/>
                  </a:lnTo>
                  <a:lnTo>
                    <a:pt x="595205" y="297636"/>
                  </a:lnTo>
                  <a:lnTo>
                    <a:pt x="591310" y="249357"/>
                  </a:lnTo>
                  <a:lnTo>
                    <a:pt x="580034" y="203559"/>
                  </a:lnTo>
                  <a:lnTo>
                    <a:pt x="561988" y="160854"/>
                  </a:lnTo>
                  <a:lnTo>
                    <a:pt x="537786" y="121855"/>
                  </a:lnTo>
                  <a:lnTo>
                    <a:pt x="508041" y="87174"/>
                  </a:lnTo>
                  <a:lnTo>
                    <a:pt x="473364" y="57425"/>
                  </a:lnTo>
                  <a:lnTo>
                    <a:pt x="434369" y="33221"/>
                  </a:lnTo>
                  <a:lnTo>
                    <a:pt x="391667" y="15173"/>
                  </a:lnTo>
                  <a:lnTo>
                    <a:pt x="345873" y="3895"/>
                  </a:lnTo>
                  <a:lnTo>
                    <a:pt x="297597" y="0"/>
                  </a:lnTo>
                  <a:close/>
                </a:path>
              </a:pathLst>
            </a:custGeom>
            <a:solidFill>
              <a:srgbClr val="F8DD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7603" y="3373700"/>
              <a:ext cx="595630" cy="595630"/>
            </a:xfrm>
            <a:custGeom>
              <a:avLst/>
              <a:gdLst/>
              <a:ahLst/>
              <a:cxnLst/>
              <a:rect l="l" t="t" r="r" b="b"/>
              <a:pathLst>
                <a:path w="595630" h="595629">
                  <a:moveTo>
                    <a:pt x="595205" y="297636"/>
                  </a:moveTo>
                  <a:lnTo>
                    <a:pt x="591310" y="249357"/>
                  </a:lnTo>
                  <a:lnTo>
                    <a:pt x="580034" y="203559"/>
                  </a:lnTo>
                  <a:lnTo>
                    <a:pt x="561988" y="160854"/>
                  </a:lnTo>
                  <a:lnTo>
                    <a:pt x="537786" y="121855"/>
                  </a:lnTo>
                  <a:lnTo>
                    <a:pt x="508041" y="87174"/>
                  </a:lnTo>
                  <a:lnTo>
                    <a:pt x="473364" y="57425"/>
                  </a:lnTo>
                  <a:lnTo>
                    <a:pt x="434369" y="33221"/>
                  </a:lnTo>
                  <a:lnTo>
                    <a:pt x="391667" y="15173"/>
                  </a:lnTo>
                  <a:lnTo>
                    <a:pt x="345873" y="3895"/>
                  </a:lnTo>
                  <a:lnTo>
                    <a:pt x="297597" y="0"/>
                  </a:lnTo>
                  <a:lnTo>
                    <a:pt x="249325" y="3895"/>
                  </a:lnTo>
                  <a:lnTo>
                    <a:pt x="203533" y="15173"/>
                  </a:lnTo>
                  <a:lnTo>
                    <a:pt x="160833" y="33220"/>
                  </a:lnTo>
                  <a:lnTo>
                    <a:pt x="121839" y="57425"/>
                  </a:lnTo>
                  <a:lnTo>
                    <a:pt x="87163" y="87174"/>
                  </a:lnTo>
                  <a:lnTo>
                    <a:pt x="57418" y="121854"/>
                  </a:lnTo>
                  <a:lnTo>
                    <a:pt x="33217" y="160853"/>
                  </a:lnTo>
                  <a:lnTo>
                    <a:pt x="15171" y="203558"/>
                  </a:lnTo>
                  <a:lnTo>
                    <a:pt x="3895" y="249356"/>
                  </a:lnTo>
                  <a:lnTo>
                    <a:pt x="0" y="297635"/>
                  </a:lnTo>
                  <a:lnTo>
                    <a:pt x="3895" y="345914"/>
                  </a:lnTo>
                  <a:lnTo>
                    <a:pt x="15171" y="391713"/>
                  </a:lnTo>
                  <a:lnTo>
                    <a:pt x="33217" y="434418"/>
                  </a:lnTo>
                  <a:lnTo>
                    <a:pt x="57418" y="473418"/>
                  </a:lnTo>
                  <a:lnTo>
                    <a:pt x="87163" y="508100"/>
                  </a:lnTo>
                  <a:lnTo>
                    <a:pt x="121839" y="537850"/>
                  </a:lnTo>
                  <a:lnTo>
                    <a:pt x="160833" y="562056"/>
                  </a:lnTo>
                  <a:lnTo>
                    <a:pt x="203533" y="580104"/>
                  </a:lnTo>
                  <a:lnTo>
                    <a:pt x="249325" y="591383"/>
                  </a:lnTo>
                  <a:lnTo>
                    <a:pt x="297598" y="595279"/>
                  </a:lnTo>
                  <a:lnTo>
                    <a:pt x="345873" y="591383"/>
                  </a:lnTo>
                  <a:lnTo>
                    <a:pt x="391667" y="580104"/>
                  </a:lnTo>
                  <a:lnTo>
                    <a:pt x="434369" y="562056"/>
                  </a:lnTo>
                  <a:lnTo>
                    <a:pt x="473364" y="537850"/>
                  </a:lnTo>
                  <a:lnTo>
                    <a:pt x="508041" y="508100"/>
                  </a:lnTo>
                  <a:lnTo>
                    <a:pt x="537786" y="473419"/>
                  </a:lnTo>
                  <a:lnTo>
                    <a:pt x="561988" y="434419"/>
                  </a:lnTo>
                  <a:lnTo>
                    <a:pt x="580034" y="391713"/>
                  </a:lnTo>
                  <a:lnTo>
                    <a:pt x="591310" y="345914"/>
                  </a:lnTo>
                  <a:lnTo>
                    <a:pt x="595205" y="29763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1416" y="3701418"/>
              <a:ext cx="439420" cy="231140"/>
            </a:xfrm>
            <a:custGeom>
              <a:avLst/>
              <a:gdLst/>
              <a:ahLst/>
              <a:cxnLst/>
              <a:rect l="l" t="t" r="r" b="b"/>
              <a:pathLst>
                <a:path w="439419" h="231139">
                  <a:moveTo>
                    <a:pt x="425800" y="0"/>
                  </a:moveTo>
                  <a:lnTo>
                    <a:pt x="0" y="0"/>
                  </a:lnTo>
                  <a:lnTo>
                    <a:pt x="11" y="18441"/>
                  </a:lnTo>
                  <a:lnTo>
                    <a:pt x="22802" y="18441"/>
                  </a:lnTo>
                  <a:lnTo>
                    <a:pt x="28623" y="61211"/>
                  </a:lnTo>
                  <a:lnTo>
                    <a:pt x="39528" y="98785"/>
                  </a:lnTo>
                  <a:lnTo>
                    <a:pt x="74252" y="158975"/>
                  </a:lnTo>
                  <a:lnTo>
                    <a:pt x="122301" y="200259"/>
                  </a:lnTo>
                  <a:lnTo>
                    <a:pt x="179005" y="223888"/>
                  </a:lnTo>
                  <a:lnTo>
                    <a:pt x="239691" y="231113"/>
                  </a:lnTo>
                  <a:lnTo>
                    <a:pt x="270067" y="228965"/>
                  </a:lnTo>
                  <a:lnTo>
                    <a:pt x="327966" y="213929"/>
                  </a:lnTo>
                  <a:lnTo>
                    <a:pt x="378167" y="185614"/>
                  </a:lnTo>
                  <a:lnTo>
                    <a:pt x="415999" y="145272"/>
                  </a:lnTo>
                  <a:lnTo>
                    <a:pt x="436788" y="94152"/>
                  </a:lnTo>
                  <a:lnTo>
                    <a:pt x="439333" y="64941"/>
                  </a:lnTo>
                  <a:lnTo>
                    <a:pt x="435865" y="33505"/>
                  </a:lnTo>
                  <a:lnTo>
                    <a:pt x="425800" y="0"/>
                  </a:lnTo>
                  <a:close/>
                </a:path>
              </a:pathLst>
            </a:custGeom>
            <a:solidFill>
              <a:srgbClr val="04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13778" y="3720361"/>
              <a:ext cx="377190" cy="193675"/>
            </a:xfrm>
            <a:custGeom>
              <a:avLst/>
              <a:gdLst/>
              <a:ahLst/>
              <a:cxnLst/>
              <a:rect l="l" t="t" r="r" b="b"/>
              <a:pathLst>
                <a:path w="377189" h="193675">
                  <a:moveTo>
                    <a:pt x="370797" y="0"/>
                  </a:moveTo>
                  <a:lnTo>
                    <a:pt x="0" y="10"/>
                  </a:lnTo>
                  <a:lnTo>
                    <a:pt x="9304" y="46908"/>
                  </a:lnTo>
                  <a:lnTo>
                    <a:pt x="24395" y="86726"/>
                  </a:lnTo>
                  <a:lnTo>
                    <a:pt x="44436" y="119756"/>
                  </a:lnTo>
                  <a:lnTo>
                    <a:pt x="96024" y="166627"/>
                  </a:lnTo>
                  <a:lnTo>
                    <a:pt x="157384" y="189864"/>
                  </a:lnTo>
                  <a:lnTo>
                    <a:pt x="189639" y="193353"/>
                  </a:lnTo>
                  <a:lnTo>
                    <a:pt x="221831" y="191813"/>
                  </a:lnTo>
                  <a:lnTo>
                    <a:pt x="282680" y="174818"/>
                  </a:lnTo>
                  <a:lnTo>
                    <a:pt x="333245" y="141224"/>
                  </a:lnTo>
                  <a:lnTo>
                    <a:pt x="366842" y="93374"/>
                  </a:lnTo>
                  <a:lnTo>
                    <a:pt x="376785" y="33614"/>
                  </a:lnTo>
                  <a:lnTo>
                    <a:pt x="370797" y="0"/>
                  </a:lnTo>
                  <a:close/>
                </a:path>
              </a:pathLst>
            </a:custGeom>
            <a:solidFill>
              <a:srgbClr val="871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53464" y="3491305"/>
              <a:ext cx="459740" cy="157480"/>
            </a:xfrm>
            <a:custGeom>
              <a:avLst/>
              <a:gdLst/>
              <a:ahLst/>
              <a:cxnLst/>
              <a:rect l="l" t="t" r="r" b="b"/>
              <a:pathLst>
                <a:path w="459739" h="157479">
                  <a:moveTo>
                    <a:pt x="169252" y="117360"/>
                  </a:moveTo>
                  <a:lnTo>
                    <a:pt x="165709" y="79222"/>
                  </a:lnTo>
                  <a:lnTo>
                    <a:pt x="150241" y="44335"/>
                  </a:lnTo>
                  <a:lnTo>
                    <a:pt x="122859" y="14211"/>
                  </a:lnTo>
                  <a:lnTo>
                    <a:pt x="76987" y="0"/>
                  </a:lnTo>
                  <a:lnTo>
                    <a:pt x="58686" y="2844"/>
                  </a:lnTo>
                  <a:lnTo>
                    <a:pt x="22275" y="27368"/>
                  </a:lnTo>
                  <a:lnTo>
                    <a:pt x="3975" y="66929"/>
                  </a:lnTo>
                  <a:lnTo>
                    <a:pt x="0" y="113042"/>
                  </a:lnTo>
                  <a:lnTo>
                    <a:pt x="6565" y="157226"/>
                  </a:lnTo>
                  <a:lnTo>
                    <a:pt x="160845" y="157175"/>
                  </a:lnTo>
                  <a:lnTo>
                    <a:pt x="169252" y="117360"/>
                  </a:lnTo>
                  <a:close/>
                </a:path>
                <a:path w="459739" h="157479">
                  <a:moveTo>
                    <a:pt x="459371" y="123317"/>
                  </a:moveTo>
                  <a:lnTo>
                    <a:pt x="447535" y="53555"/>
                  </a:lnTo>
                  <a:lnTo>
                    <a:pt x="392518" y="6807"/>
                  </a:lnTo>
                  <a:lnTo>
                    <a:pt x="355866" y="2044"/>
                  </a:lnTo>
                  <a:lnTo>
                    <a:pt x="320522" y="12052"/>
                  </a:lnTo>
                  <a:lnTo>
                    <a:pt x="290677" y="37134"/>
                  </a:lnTo>
                  <a:lnTo>
                    <a:pt x="277126" y="58572"/>
                  </a:lnTo>
                  <a:lnTo>
                    <a:pt x="267804" y="85648"/>
                  </a:lnTo>
                  <a:lnTo>
                    <a:pt x="265785" y="118491"/>
                  </a:lnTo>
                  <a:lnTo>
                    <a:pt x="274116" y="157226"/>
                  </a:lnTo>
                  <a:lnTo>
                    <a:pt x="452742" y="157251"/>
                  </a:lnTo>
                  <a:lnTo>
                    <a:pt x="459371" y="123317"/>
                  </a:lnTo>
                  <a:close/>
                </a:path>
              </a:pathLst>
            </a:custGeom>
            <a:solidFill>
              <a:srgbClr val="04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35953" y="3511227"/>
              <a:ext cx="160655" cy="119380"/>
            </a:xfrm>
            <a:custGeom>
              <a:avLst/>
              <a:gdLst/>
              <a:ahLst/>
              <a:cxnLst/>
              <a:rect l="l" t="t" r="r" b="b"/>
              <a:pathLst>
                <a:path w="160655" h="119379">
                  <a:moveTo>
                    <a:pt x="95091" y="0"/>
                  </a:moveTo>
                  <a:lnTo>
                    <a:pt x="86961" y="0"/>
                  </a:lnTo>
                  <a:lnTo>
                    <a:pt x="42623" y="11857"/>
                  </a:lnTo>
                  <a:lnTo>
                    <a:pt x="13092" y="42515"/>
                  </a:lnTo>
                  <a:lnTo>
                    <a:pt x="0" y="81628"/>
                  </a:lnTo>
                  <a:lnTo>
                    <a:pt x="4977" y="118855"/>
                  </a:lnTo>
                  <a:lnTo>
                    <a:pt x="155596" y="118856"/>
                  </a:lnTo>
                  <a:lnTo>
                    <a:pt x="159521" y="100472"/>
                  </a:lnTo>
                  <a:lnTo>
                    <a:pt x="160175" y="83365"/>
                  </a:lnTo>
                  <a:lnTo>
                    <a:pt x="158382" y="67954"/>
                  </a:lnTo>
                  <a:lnTo>
                    <a:pt x="154964" y="54659"/>
                  </a:lnTo>
                  <a:lnTo>
                    <a:pt x="148775" y="61078"/>
                  </a:lnTo>
                  <a:lnTo>
                    <a:pt x="142032" y="65304"/>
                  </a:lnTo>
                  <a:lnTo>
                    <a:pt x="134764" y="67863"/>
                  </a:lnTo>
                  <a:lnTo>
                    <a:pt x="127000" y="69286"/>
                  </a:lnTo>
                  <a:lnTo>
                    <a:pt x="113921" y="67732"/>
                  </a:lnTo>
                  <a:lnTo>
                    <a:pt x="103210" y="60594"/>
                  </a:lnTo>
                  <a:lnTo>
                    <a:pt x="95973" y="49695"/>
                  </a:lnTo>
                  <a:lnTo>
                    <a:pt x="93151" y="35575"/>
                  </a:lnTo>
                  <a:lnTo>
                    <a:pt x="94830" y="25407"/>
                  </a:lnTo>
                  <a:lnTo>
                    <a:pt x="97716" y="18908"/>
                  </a:lnTo>
                  <a:lnTo>
                    <a:pt x="102651" y="13438"/>
                  </a:lnTo>
                  <a:lnTo>
                    <a:pt x="110479" y="6354"/>
                  </a:lnTo>
                  <a:lnTo>
                    <a:pt x="105564" y="3073"/>
                  </a:lnTo>
                  <a:lnTo>
                    <a:pt x="95091" y="0"/>
                  </a:lnTo>
                  <a:close/>
                </a:path>
              </a:pathLst>
            </a:custGeom>
            <a:solidFill>
              <a:srgbClr val="FCF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5935" y="3817757"/>
              <a:ext cx="192912" cy="958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70156" y="3510360"/>
              <a:ext cx="134620" cy="120014"/>
            </a:xfrm>
            <a:custGeom>
              <a:avLst/>
              <a:gdLst/>
              <a:ahLst/>
              <a:cxnLst/>
              <a:rect l="l" t="t" r="r" b="b"/>
              <a:pathLst>
                <a:path w="134619" h="120014">
                  <a:moveTo>
                    <a:pt x="49509" y="0"/>
                  </a:moveTo>
                  <a:lnTo>
                    <a:pt x="22669" y="16683"/>
                  </a:lnTo>
                  <a:lnTo>
                    <a:pt x="6112" y="47464"/>
                  </a:lnTo>
                  <a:lnTo>
                    <a:pt x="0" y="84443"/>
                  </a:lnTo>
                  <a:lnTo>
                    <a:pt x="4493" y="119722"/>
                  </a:lnTo>
                  <a:lnTo>
                    <a:pt x="131119" y="119744"/>
                  </a:lnTo>
                  <a:lnTo>
                    <a:pt x="132958" y="105142"/>
                  </a:lnTo>
                  <a:lnTo>
                    <a:pt x="134258" y="89189"/>
                  </a:lnTo>
                  <a:lnTo>
                    <a:pt x="133473" y="72937"/>
                  </a:lnTo>
                  <a:lnTo>
                    <a:pt x="129059" y="57433"/>
                  </a:lnTo>
                  <a:lnTo>
                    <a:pt x="110208" y="69430"/>
                  </a:lnTo>
                  <a:lnTo>
                    <a:pt x="90247" y="68681"/>
                  </a:lnTo>
                  <a:lnTo>
                    <a:pt x="74438" y="56431"/>
                  </a:lnTo>
                  <a:lnTo>
                    <a:pt x="68043" y="33923"/>
                  </a:lnTo>
                  <a:lnTo>
                    <a:pt x="69561" y="23810"/>
                  </a:lnTo>
                  <a:lnTo>
                    <a:pt x="73628" y="16823"/>
                  </a:lnTo>
                  <a:lnTo>
                    <a:pt x="79509" y="11233"/>
                  </a:lnTo>
                  <a:lnTo>
                    <a:pt x="86471" y="5313"/>
                  </a:lnTo>
                  <a:lnTo>
                    <a:pt x="49509" y="0"/>
                  </a:lnTo>
                  <a:close/>
                </a:path>
              </a:pathLst>
            </a:custGeom>
            <a:solidFill>
              <a:srgbClr val="FCF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187553" y="6358942"/>
            <a:ext cx="635635" cy="635635"/>
            <a:chOff x="1187553" y="6358942"/>
            <a:chExt cx="635635" cy="635635"/>
          </a:xfrm>
        </p:grpSpPr>
        <p:sp>
          <p:nvSpPr>
            <p:cNvPr id="32" name="object 32"/>
            <p:cNvSpPr/>
            <p:nvPr/>
          </p:nvSpPr>
          <p:spPr>
            <a:xfrm>
              <a:off x="1187553" y="6358942"/>
              <a:ext cx="635635" cy="635635"/>
            </a:xfrm>
            <a:custGeom>
              <a:avLst/>
              <a:gdLst/>
              <a:ahLst/>
              <a:cxnLst/>
              <a:rect l="l" t="t" r="r" b="b"/>
              <a:pathLst>
                <a:path w="635635" h="635634">
                  <a:moveTo>
                    <a:pt x="317650" y="0"/>
                  </a:moveTo>
                  <a:lnTo>
                    <a:pt x="267467" y="3915"/>
                  </a:lnTo>
                  <a:lnTo>
                    <a:pt x="219210" y="15467"/>
                  </a:lnTo>
                  <a:lnTo>
                    <a:pt x="173582" y="34364"/>
                  </a:lnTo>
                  <a:lnTo>
                    <a:pt x="131290" y="60315"/>
                  </a:lnTo>
                  <a:lnTo>
                    <a:pt x="93038" y="93026"/>
                  </a:lnTo>
                  <a:lnTo>
                    <a:pt x="60323" y="131276"/>
                  </a:lnTo>
                  <a:lnTo>
                    <a:pt x="34370" y="173566"/>
                  </a:lnTo>
                  <a:lnTo>
                    <a:pt x="15470" y="219191"/>
                  </a:lnTo>
                  <a:lnTo>
                    <a:pt x="3916" y="267444"/>
                  </a:lnTo>
                  <a:lnTo>
                    <a:pt x="0" y="317622"/>
                  </a:lnTo>
                  <a:lnTo>
                    <a:pt x="3916" y="367800"/>
                  </a:lnTo>
                  <a:lnTo>
                    <a:pt x="15470" y="416054"/>
                  </a:lnTo>
                  <a:lnTo>
                    <a:pt x="34369" y="461678"/>
                  </a:lnTo>
                  <a:lnTo>
                    <a:pt x="60322" y="503966"/>
                  </a:lnTo>
                  <a:lnTo>
                    <a:pt x="93036" y="542214"/>
                  </a:lnTo>
                  <a:lnTo>
                    <a:pt x="131290" y="574926"/>
                  </a:lnTo>
                  <a:lnTo>
                    <a:pt x="173583" y="600877"/>
                  </a:lnTo>
                  <a:lnTo>
                    <a:pt x="219211" y="619775"/>
                  </a:lnTo>
                  <a:lnTo>
                    <a:pt x="267469" y="631329"/>
                  </a:lnTo>
                  <a:lnTo>
                    <a:pt x="317650" y="635245"/>
                  </a:lnTo>
                  <a:lnTo>
                    <a:pt x="367832" y="631329"/>
                  </a:lnTo>
                  <a:lnTo>
                    <a:pt x="416090" y="619775"/>
                  </a:lnTo>
                  <a:lnTo>
                    <a:pt x="440090" y="609835"/>
                  </a:lnTo>
                  <a:lnTo>
                    <a:pt x="317650" y="609835"/>
                  </a:lnTo>
                  <a:lnTo>
                    <a:pt x="270311" y="606004"/>
                  </a:lnTo>
                  <a:lnTo>
                    <a:pt x="225381" y="594913"/>
                  </a:lnTo>
                  <a:lnTo>
                    <a:pt x="183465" y="577169"/>
                  </a:lnTo>
                  <a:lnTo>
                    <a:pt x="145171" y="553380"/>
                  </a:lnTo>
                  <a:lnTo>
                    <a:pt x="111105" y="524150"/>
                  </a:lnTo>
                  <a:lnTo>
                    <a:pt x="81872" y="490086"/>
                  </a:lnTo>
                  <a:lnTo>
                    <a:pt x="58080" y="451795"/>
                  </a:lnTo>
                  <a:lnTo>
                    <a:pt x="40335" y="409883"/>
                  </a:lnTo>
                  <a:lnTo>
                    <a:pt x="29244" y="364957"/>
                  </a:lnTo>
                  <a:lnTo>
                    <a:pt x="25412" y="317622"/>
                  </a:lnTo>
                  <a:lnTo>
                    <a:pt x="29244" y="270288"/>
                  </a:lnTo>
                  <a:lnTo>
                    <a:pt x="40335" y="225361"/>
                  </a:lnTo>
                  <a:lnTo>
                    <a:pt x="58080" y="183449"/>
                  </a:lnTo>
                  <a:lnTo>
                    <a:pt x="81872" y="145159"/>
                  </a:lnTo>
                  <a:lnTo>
                    <a:pt x="111105" y="111095"/>
                  </a:lnTo>
                  <a:lnTo>
                    <a:pt x="145171" y="81865"/>
                  </a:lnTo>
                  <a:lnTo>
                    <a:pt x="183465" y="58075"/>
                  </a:lnTo>
                  <a:lnTo>
                    <a:pt x="225381" y="40332"/>
                  </a:lnTo>
                  <a:lnTo>
                    <a:pt x="270311" y="29241"/>
                  </a:lnTo>
                  <a:lnTo>
                    <a:pt x="317650" y="25409"/>
                  </a:lnTo>
                  <a:lnTo>
                    <a:pt x="440096" y="25409"/>
                  </a:lnTo>
                  <a:lnTo>
                    <a:pt x="416090" y="15467"/>
                  </a:lnTo>
                  <a:lnTo>
                    <a:pt x="367832" y="3915"/>
                  </a:lnTo>
                  <a:lnTo>
                    <a:pt x="317650" y="0"/>
                  </a:lnTo>
                  <a:close/>
                </a:path>
                <a:path w="635635" h="635634">
                  <a:moveTo>
                    <a:pt x="440096" y="25409"/>
                  </a:moveTo>
                  <a:lnTo>
                    <a:pt x="317650" y="25409"/>
                  </a:lnTo>
                  <a:lnTo>
                    <a:pt x="364989" y="29241"/>
                  </a:lnTo>
                  <a:lnTo>
                    <a:pt x="409919" y="40332"/>
                  </a:lnTo>
                  <a:lnTo>
                    <a:pt x="451834" y="58075"/>
                  </a:lnTo>
                  <a:lnTo>
                    <a:pt x="490129" y="81865"/>
                  </a:lnTo>
                  <a:lnTo>
                    <a:pt x="524195" y="111095"/>
                  </a:lnTo>
                  <a:lnTo>
                    <a:pt x="553428" y="145159"/>
                  </a:lnTo>
                  <a:lnTo>
                    <a:pt x="577220" y="183449"/>
                  </a:lnTo>
                  <a:lnTo>
                    <a:pt x="594965" y="225361"/>
                  </a:lnTo>
                  <a:lnTo>
                    <a:pt x="606056" y="270288"/>
                  </a:lnTo>
                  <a:lnTo>
                    <a:pt x="609888" y="317622"/>
                  </a:lnTo>
                  <a:lnTo>
                    <a:pt x="606056" y="364957"/>
                  </a:lnTo>
                  <a:lnTo>
                    <a:pt x="594965" y="409883"/>
                  </a:lnTo>
                  <a:lnTo>
                    <a:pt x="577220" y="451795"/>
                  </a:lnTo>
                  <a:lnTo>
                    <a:pt x="553428" y="490086"/>
                  </a:lnTo>
                  <a:lnTo>
                    <a:pt x="524195" y="524150"/>
                  </a:lnTo>
                  <a:lnTo>
                    <a:pt x="490129" y="553380"/>
                  </a:lnTo>
                  <a:lnTo>
                    <a:pt x="451835" y="577169"/>
                  </a:lnTo>
                  <a:lnTo>
                    <a:pt x="409919" y="594913"/>
                  </a:lnTo>
                  <a:lnTo>
                    <a:pt x="364989" y="606004"/>
                  </a:lnTo>
                  <a:lnTo>
                    <a:pt x="317650" y="609835"/>
                  </a:lnTo>
                  <a:lnTo>
                    <a:pt x="440090" y="609835"/>
                  </a:lnTo>
                  <a:lnTo>
                    <a:pt x="504012" y="574926"/>
                  </a:lnTo>
                  <a:lnTo>
                    <a:pt x="542265" y="542214"/>
                  </a:lnTo>
                  <a:lnTo>
                    <a:pt x="574976" y="503966"/>
                  </a:lnTo>
                  <a:lnTo>
                    <a:pt x="600928" y="461678"/>
                  </a:lnTo>
                  <a:lnTo>
                    <a:pt x="619828" y="416054"/>
                  </a:lnTo>
                  <a:lnTo>
                    <a:pt x="631383" y="367800"/>
                  </a:lnTo>
                  <a:lnTo>
                    <a:pt x="635300" y="317622"/>
                  </a:lnTo>
                  <a:lnTo>
                    <a:pt x="631384" y="267444"/>
                  </a:lnTo>
                  <a:lnTo>
                    <a:pt x="619831" y="219191"/>
                  </a:lnTo>
                  <a:lnTo>
                    <a:pt x="600932" y="173566"/>
                  </a:lnTo>
                  <a:lnTo>
                    <a:pt x="574980" y="131276"/>
                  </a:lnTo>
                  <a:lnTo>
                    <a:pt x="542265" y="93026"/>
                  </a:lnTo>
                  <a:lnTo>
                    <a:pt x="504012" y="60315"/>
                  </a:lnTo>
                  <a:lnTo>
                    <a:pt x="461719" y="34364"/>
                  </a:lnTo>
                  <a:lnTo>
                    <a:pt x="440096" y="25409"/>
                  </a:lnTo>
                  <a:close/>
                </a:path>
              </a:pathLst>
            </a:custGeom>
            <a:solidFill>
              <a:srgbClr val="FD51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7319" y="6498696"/>
              <a:ext cx="152472" cy="1524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615" y="6498696"/>
              <a:ext cx="152472" cy="15245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38651" y="6752795"/>
              <a:ext cx="333375" cy="90805"/>
            </a:xfrm>
            <a:custGeom>
              <a:avLst/>
              <a:gdLst/>
              <a:ahLst/>
              <a:cxnLst/>
              <a:rect l="l" t="t" r="r" b="b"/>
              <a:pathLst>
                <a:path w="333375" h="90804">
                  <a:moveTo>
                    <a:pt x="166552" y="0"/>
                  </a:moveTo>
                  <a:lnTo>
                    <a:pt x="104584" y="10073"/>
                  </a:lnTo>
                  <a:lnTo>
                    <a:pt x="54018" y="32439"/>
                  </a:lnTo>
                  <a:lnTo>
                    <a:pt x="19437" y="55316"/>
                  </a:lnTo>
                  <a:lnTo>
                    <a:pt x="0" y="79731"/>
                  </a:lnTo>
                  <a:lnTo>
                    <a:pt x="9549" y="90013"/>
                  </a:lnTo>
                  <a:lnTo>
                    <a:pt x="17582" y="90298"/>
                  </a:lnTo>
                  <a:lnTo>
                    <a:pt x="22724" y="85534"/>
                  </a:lnTo>
                  <a:lnTo>
                    <a:pt x="34501" y="75886"/>
                  </a:lnTo>
                  <a:lnTo>
                    <a:pt x="65626" y="55246"/>
                  </a:lnTo>
                  <a:lnTo>
                    <a:pt x="111257" y="34719"/>
                  </a:lnTo>
                  <a:lnTo>
                    <a:pt x="166552" y="25409"/>
                  </a:lnTo>
                  <a:lnTo>
                    <a:pt x="221671" y="34662"/>
                  </a:lnTo>
                  <a:lnTo>
                    <a:pt x="267206" y="55092"/>
                  </a:lnTo>
                  <a:lnTo>
                    <a:pt x="298369" y="75710"/>
                  </a:lnTo>
                  <a:lnTo>
                    <a:pt x="310370" y="85524"/>
                  </a:lnTo>
                  <a:lnTo>
                    <a:pt x="315542" y="90339"/>
                  </a:lnTo>
                  <a:lnTo>
                    <a:pt x="323575" y="89982"/>
                  </a:lnTo>
                  <a:lnTo>
                    <a:pt x="333105" y="79751"/>
                  </a:lnTo>
                  <a:lnTo>
                    <a:pt x="332820" y="71709"/>
                  </a:lnTo>
                  <a:lnTo>
                    <a:pt x="327678" y="66924"/>
                  </a:lnTo>
                  <a:lnTo>
                    <a:pt x="313667" y="55316"/>
                  </a:lnTo>
                  <a:lnTo>
                    <a:pt x="279086" y="32439"/>
                  </a:lnTo>
                  <a:lnTo>
                    <a:pt x="228520" y="10073"/>
                  </a:lnTo>
                  <a:lnTo>
                    <a:pt x="166552" y="0"/>
                  </a:lnTo>
                  <a:close/>
                </a:path>
              </a:pathLst>
            </a:custGeom>
            <a:solidFill>
              <a:srgbClr val="FD51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073808" y="6358882"/>
            <a:ext cx="633095" cy="633095"/>
            <a:chOff x="2073808" y="6358882"/>
            <a:chExt cx="633095" cy="633095"/>
          </a:xfrm>
        </p:grpSpPr>
        <p:sp>
          <p:nvSpPr>
            <p:cNvPr id="37" name="object 37"/>
            <p:cNvSpPr/>
            <p:nvPr/>
          </p:nvSpPr>
          <p:spPr>
            <a:xfrm>
              <a:off x="2091892" y="6376965"/>
              <a:ext cx="596900" cy="596900"/>
            </a:xfrm>
            <a:custGeom>
              <a:avLst/>
              <a:gdLst/>
              <a:ahLst/>
              <a:cxnLst/>
              <a:rect l="l" t="t" r="r" b="b"/>
              <a:pathLst>
                <a:path w="596900" h="596900">
                  <a:moveTo>
                    <a:pt x="0" y="0"/>
                  </a:moveTo>
                  <a:lnTo>
                    <a:pt x="0" y="596748"/>
                  </a:lnTo>
                  <a:lnTo>
                    <a:pt x="596747" y="596748"/>
                  </a:lnTo>
                </a:path>
              </a:pathLst>
            </a:custGeom>
            <a:ln w="361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66485" y="6488048"/>
              <a:ext cx="447675" cy="353060"/>
            </a:xfrm>
            <a:custGeom>
              <a:avLst/>
              <a:gdLst/>
              <a:ahLst/>
              <a:cxnLst/>
              <a:rect l="l" t="t" r="r" b="b"/>
              <a:pathLst>
                <a:path w="447675" h="353059">
                  <a:moveTo>
                    <a:pt x="447560" y="352946"/>
                  </a:moveTo>
                  <a:lnTo>
                    <a:pt x="280613" y="185999"/>
                  </a:lnTo>
                  <a:lnTo>
                    <a:pt x="166947" y="185999"/>
                  </a:lnTo>
                  <a:lnTo>
                    <a:pt x="0" y="0"/>
                  </a:lnTo>
                </a:path>
                <a:path w="447675" h="353059">
                  <a:moveTo>
                    <a:pt x="447560" y="352946"/>
                  </a:moveTo>
                  <a:lnTo>
                    <a:pt x="447560" y="278353"/>
                  </a:lnTo>
                </a:path>
                <a:path w="447675" h="353059">
                  <a:moveTo>
                    <a:pt x="372966" y="352946"/>
                  </a:moveTo>
                  <a:lnTo>
                    <a:pt x="447560" y="352946"/>
                  </a:lnTo>
                </a:path>
              </a:pathLst>
            </a:custGeom>
            <a:ln w="361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177495" y="3723761"/>
            <a:ext cx="121285" cy="198120"/>
          </a:xfrm>
          <a:custGeom>
            <a:avLst/>
            <a:gdLst/>
            <a:ahLst/>
            <a:cxnLst/>
            <a:rect l="l" t="t" r="r" b="b"/>
            <a:pathLst>
              <a:path w="121285" h="198120">
                <a:moveTo>
                  <a:pt x="121055" y="0"/>
                </a:moveTo>
                <a:lnTo>
                  <a:pt x="0" y="0"/>
                </a:lnTo>
                <a:lnTo>
                  <a:pt x="0" y="197770"/>
                </a:lnTo>
                <a:lnTo>
                  <a:pt x="121055" y="197770"/>
                </a:lnTo>
                <a:lnTo>
                  <a:pt x="121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65248" y="3696565"/>
            <a:ext cx="122555" cy="225425"/>
          </a:xfrm>
          <a:custGeom>
            <a:avLst/>
            <a:gdLst/>
            <a:ahLst/>
            <a:cxnLst/>
            <a:rect l="l" t="t" r="r" b="b"/>
            <a:pathLst>
              <a:path w="122555" h="225425">
                <a:moveTo>
                  <a:pt x="122079" y="0"/>
                </a:moveTo>
                <a:lnTo>
                  <a:pt x="0" y="0"/>
                </a:lnTo>
                <a:lnTo>
                  <a:pt x="0" y="224967"/>
                </a:lnTo>
                <a:lnTo>
                  <a:pt x="122079" y="224967"/>
                </a:lnTo>
                <a:lnTo>
                  <a:pt x="122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53013" y="3629807"/>
            <a:ext cx="126364" cy="292100"/>
          </a:xfrm>
          <a:custGeom>
            <a:avLst/>
            <a:gdLst/>
            <a:ahLst/>
            <a:cxnLst/>
            <a:rect l="l" t="t" r="r" b="b"/>
            <a:pathLst>
              <a:path w="126364" h="292100">
                <a:moveTo>
                  <a:pt x="125997" y="0"/>
                </a:moveTo>
                <a:lnTo>
                  <a:pt x="0" y="0"/>
                </a:lnTo>
                <a:lnTo>
                  <a:pt x="0" y="291725"/>
                </a:lnTo>
                <a:lnTo>
                  <a:pt x="125997" y="291725"/>
                </a:lnTo>
                <a:lnTo>
                  <a:pt x="1259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77491" y="3197186"/>
            <a:ext cx="687070" cy="724535"/>
          </a:xfrm>
          <a:custGeom>
            <a:avLst/>
            <a:gdLst/>
            <a:ahLst/>
            <a:cxnLst/>
            <a:rect l="l" t="t" r="r" b="b"/>
            <a:pathLst>
              <a:path w="687069" h="724535">
                <a:moveTo>
                  <a:pt x="686790" y="316445"/>
                </a:moveTo>
                <a:lnTo>
                  <a:pt x="568198" y="316445"/>
                </a:lnTo>
                <a:lnTo>
                  <a:pt x="568198" y="724357"/>
                </a:lnTo>
                <a:lnTo>
                  <a:pt x="686790" y="724357"/>
                </a:lnTo>
                <a:lnTo>
                  <a:pt x="686790" y="316445"/>
                </a:lnTo>
                <a:close/>
              </a:path>
              <a:path w="687069" h="724535">
                <a:moveTo>
                  <a:pt x="686841" y="0"/>
                </a:moveTo>
                <a:lnTo>
                  <a:pt x="469379" y="76644"/>
                </a:lnTo>
                <a:lnTo>
                  <a:pt x="541032" y="123609"/>
                </a:lnTo>
                <a:lnTo>
                  <a:pt x="363740" y="299085"/>
                </a:lnTo>
                <a:lnTo>
                  <a:pt x="188061" y="400634"/>
                </a:lnTo>
                <a:lnTo>
                  <a:pt x="53619" y="447459"/>
                </a:lnTo>
                <a:lnTo>
                  <a:pt x="0" y="458800"/>
                </a:lnTo>
                <a:lnTo>
                  <a:pt x="249174" y="424916"/>
                </a:lnTo>
                <a:lnTo>
                  <a:pt x="448094" y="327279"/>
                </a:lnTo>
                <a:lnTo>
                  <a:pt x="579856" y="225209"/>
                </a:lnTo>
                <a:lnTo>
                  <a:pt x="627545" y="178003"/>
                </a:lnTo>
                <a:lnTo>
                  <a:pt x="686841" y="229412"/>
                </a:lnTo>
                <a:lnTo>
                  <a:pt x="686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36252" y="3393566"/>
            <a:ext cx="8078724" cy="566978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460753" y="1151381"/>
            <a:ext cx="1425638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2800" marR="5080" indent="-5880100">
              <a:lnSpc>
                <a:spcPct val="117000"/>
              </a:lnSpc>
              <a:spcBef>
                <a:spcPts val="100"/>
              </a:spcBef>
            </a:pPr>
            <a:r>
              <a:rPr sz="2350" dirty="0">
                <a:latin typeface="Arial"/>
                <a:cs typeface="Arial"/>
              </a:rPr>
              <a:t>3.</a:t>
            </a:r>
            <a:r>
              <a:rPr sz="2350" spc="-35" dirty="0">
                <a:latin typeface="Arial"/>
                <a:cs typeface="Arial"/>
              </a:rPr>
              <a:t> </a:t>
            </a:r>
            <a:r>
              <a:rPr sz="2350" spc="105" dirty="0">
                <a:latin typeface="Arial"/>
                <a:cs typeface="Arial"/>
              </a:rPr>
              <a:t>After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70" dirty="0">
                <a:latin typeface="Arial"/>
                <a:cs typeface="Arial"/>
              </a:rPr>
              <a:t>the</a:t>
            </a:r>
            <a:r>
              <a:rPr sz="2350" spc="-25" dirty="0">
                <a:latin typeface="Arial"/>
                <a:cs typeface="Arial"/>
              </a:rPr>
              <a:t> </a:t>
            </a:r>
            <a:r>
              <a:rPr sz="2350" spc="60" dirty="0">
                <a:latin typeface="Arial"/>
                <a:cs typeface="Arial"/>
              </a:rPr>
              <a:t>5G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25" dirty="0">
                <a:latin typeface="Arial"/>
                <a:cs typeface="Arial"/>
              </a:rPr>
              <a:t>launch,</a:t>
            </a:r>
            <a:r>
              <a:rPr sz="2350" spc="-25" dirty="0">
                <a:latin typeface="Arial"/>
                <a:cs typeface="Arial"/>
              </a:rPr>
              <a:t> </a:t>
            </a:r>
            <a:r>
              <a:rPr sz="2350" spc="165" dirty="0">
                <a:latin typeface="Arial"/>
                <a:cs typeface="Arial"/>
              </a:rPr>
              <a:t>which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plans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are</a:t>
            </a:r>
            <a:r>
              <a:rPr sz="2350" spc="-25" dirty="0">
                <a:latin typeface="Arial"/>
                <a:cs typeface="Arial"/>
              </a:rPr>
              <a:t> </a:t>
            </a:r>
            <a:r>
              <a:rPr sz="2350" spc="175" dirty="0">
                <a:latin typeface="Arial"/>
                <a:cs typeface="Arial"/>
              </a:rPr>
              <a:t>performing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10" dirty="0">
                <a:latin typeface="Arial"/>
                <a:cs typeface="Arial"/>
              </a:rPr>
              <a:t>well</a:t>
            </a:r>
            <a:r>
              <a:rPr sz="2350" spc="-25" dirty="0">
                <a:latin typeface="Arial"/>
                <a:cs typeface="Arial"/>
              </a:rPr>
              <a:t> </a:t>
            </a:r>
            <a:r>
              <a:rPr sz="2350" spc="110" dirty="0">
                <a:latin typeface="Arial"/>
                <a:cs typeface="Arial"/>
              </a:rPr>
              <a:t>in</a:t>
            </a:r>
            <a:r>
              <a:rPr sz="2350" spc="-25" dirty="0">
                <a:latin typeface="Arial"/>
                <a:cs typeface="Arial"/>
              </a:rPr>
              <a:t> </a:t>
            </a:r>
            <a:r>
              <a:rPr sz="2350" spc="175" dirty="0">
                <a:latin typeface="Arial"/>
                <a:cs typeface="Arial"/>
              </a:rPr>
              <a:t>terms</a:t>
            </a:r>
            <a:r>
              <a:rPr sz="2350" spc="-25" dirty="0">
                <a:latin typeface="Arial"/>
                <a:cs typeface="Arial"/>
              </a:rPr>
              <a:t> </a:t>
            </a:r>
            <a:r>
              <a:rPr sz="2350" spc="145" dirty="0">
                <a:latin typeface="Arial"/>
                <a:cs typeface="Arial"/>
              </a:rPr>
              <a:t>of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10" dirty="0">
                <a:latin typeface="Arial"/>
                <a:cs typeface="Arial"/>
              </a:rPr>
              <a:t>revenue?</a:t>
            </a:r>
            <a:r>
              <a:rPr sz="2350" spc="-25" dirty="0">
                <a:latin typeface="Arial"/>
                <a:cs typeface="Arial"/>
              </a:rPr>
              <a:t> </a:t>
            </a:r>
            <a:r>
              <a:rPr sz="2350" spc="140" dirty="0">
                <a:latin typeface="Arial"/>
                <a:cs typeface="Arial"/>
              </a:rPr>
              <a:t>Which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plans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55" dirty="0">
                <a:latin typeface="Arial"/>
                <a:cs typeface="Arial"/>
              </a:rPr>
              <a:t>are</a:t>
            </a:r>
            <a:r>
              <a:rPr sz="2350" spc="-25" dirty="0">
                <a:latin typeface="Arial"/>
                <a:cs typeface="Arial"/>
              </a:rPr>
              <a:t> </a:t>
            </a:r>
            <a:r>
              <a:rPr sz="2350" spc="160" dirty="0">
                <a:latin typeface="Arial"/>
                <a:cs typeface="Arial"/>
              </a:rPr>
              <a:t>not </a:t>
            </a:r>
            <a:r>
              <a:rPr sz="2350" spc="170" dirty="0">
                <a:latin typeface="Arial"/>
                <a:cs typeface="Arial"/>
              </a:rPr>
              <a:t>performing</a:t>
            </a:r>
            <a:r>
              <a:rPr sz="2350" spc="25" dirty="0">
                <a:latin typeface="Arial"/>
                <a:cs typeface="Arial"/>
              </a:rPr>
              <a:t> </a:t>
            </a:r>
            <a:r>
              <a:rPr sz="2350" spc="50" dirty="0">
                <a:latin typeface="Arial"/>
                <a:cs typeface="Arial"/>
              </a:rPr>
              <a:t>well?</a:t>
            </a:r>
            <a:endParaRPr sz="23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72688" y="3628390"/>
            <a:ext cx="4014470" cy="1772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90" dirty="0">
                <a:solidFill>
                  <a:srgbClr val="009245"/>
                </a:solidFill>
                <a:latin typeface="Arial Black"/>
                <a:cs typeface="Arial Black"/>
              </a:rPr>
              <a:t>Good</a:t>
            </a:r>
            <a:r>
              <a:rPr sz="2350" spc="-235" dirty="0">
                <a:solidFill>
                  <a:srgbClr val="009245"/>
                </a:solidFill>
                <a:latin typeface="Arial Black"/>
                <a:cs typeface="Arial Black"/>
              </a:rPr>
              <a:t> </a:t>
            </a:r>
            <a:r>
              <a:rPr sz="2350" spc="-45" dirty="0">
                <a:solidFill>
                  <a:srgbClr val="009245"/>
                </a:solidFill>
                <a:latin typeface="Arial Black"/>
                <a:cs typeface="Arial Black"/>
              </a:rPr>
              <a:t>performing</a:t>
            </a:r>
            <a:r>
              <a:rPr sz="2350" spc="-240" dirty="0">
                <a:solidFill>
                  <a:srgbClr val="009245"/>
                </a:solidFill>
                <a:latin typeface="Arial Black"/>
                <a:cs typeface="Arial Black"/>
              </a:rPr>
              <a:t> </a:t>
            </a:r>
            <a:r>
              <a:rPr sz="2350" spc="-10" dirty="0">
                <a:solidFill>
                  <a:srgbClr val="009245"/>
                </a:solidFill>
                <a:latin typeface="Arial Black"/>
                <a:cs typeface="Arial Black"/>
              </a:rPr>
              <a:t>plans</a:t>
            </a:r>
            <a:endParaRPr sz="2350">
              <a:latin typeface="Arial Black"/>
              <a:cs typeface="Arial Black"/>
            </a:endParaRPr>
          </a:p>
          <a:p>
            <a:pPr marL="12700" marR="5080">
              <a:lnSpc>
                <a:spcPct val="115300"/>
              </a:lnSpc>
              <a:spcBef>
                <a:spcPts val="2225"/>
              </a:spcBef>
            </a:pPr>
            <a:r>
              <a:rPr sz="2100" spc="95" dirty="0">
                <a:latin typeface="Arial"/>
                <a:cs typeface="Arial"/>
              </a:rPr>
              <a:t>After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spc="165" dirty="0">
                <a:latin typeface="Arial"/>
                <a:cs typeface="Arial"/>
              </a:rPr>
              <a:t>the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70" dirty="0">
                <a:latin typeface="Arial"/>
                <a:cs typeface="Arial"/>
              </a:rPr>
              <a:t>5G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125" dirty="0">
                <a:latin typeface="Arial"/>
                <a:cs typeface="Arial"/>
              </a:rPr>
              <a:t>launch,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plans</a:t>
            </a:r>
            <a:r>
              <a:rPr sz="2100" spc="-250" dirty="0">
                <a:latin typeface="Arial Black"/>
                <a:cs typeface="Arial Black"/>
              </a:rPr>
              <a:t> </a:t>
            </a:r>
            <a:r>
              <a:rPr sz="2100" spc="-360" dirty="0">
                <a:latin typeface="Arial Black"/>
                <a:cs typeface="Arial Black"/>
              </a:rPr>
              <a:t>1,</a:t>
            </a:r>
            <a:r>
              <a:rPr sz="2100" spc="-250" dirty="0">
                <a:latin typeface="Arial Black"/>
                <a:cs typeface="Arial Black"/>
              </a:rPr>
              <a:t> </a:t>
            </a:r>
            <a:r>
              <a:rPr sz="2100" spc="-120" dirty="0">
                <a:latin typeface="Arial Black"/>
                <a:cs typeface="Arial Black"/>
              </a:rPr>
              <a:t>2, </a:t>
            </a:r>
            <a:r>
              <a:rPr sz="2100" dirty="0">
                <a:latin typeface="Arial Black"/>
                <a:cs typeface="Arial Black"/>
              </a:rPr>
              <a:t>and</a:t>
            </a:r>
            <a:r>
              <a:rPr sz="2100" spc="-250" dirty="0">
                <a:latin typeface="Arial Black"/>
                <a:cs typeface="Arial Black"/>
              </a:rPr>
              <a:t> </a:t>
            </a:r>
            <a:r>
              <a:rPr sz="2100" spc="-140" dirty="0">
                <a:latin typeface="Arial Black"/>
                <a:cs typeface="Arial Black"/>
              </a:rPr>
              <a:t>3</a:t>
            </a:r>
            <a:r>
              <a:rPr sz="2100" spc="-120" dirty="0">
                <a:latin typeface="Arial Black"/>
                <a:cs typeface="Arial Black"/>
              </a:rPr>
              <a:t> </a:t>
            </a:r>
            <a:r>
              <a:rPr sz="2100" spc="150" dirty="0">
                <a:latin typeface="Arial"/>
                <a:cs typeface="Arial"/>
              </a:rPr>
              <a:t>are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170" dirty="0">
                <a:latin typeface="Arial"/>
                <a:cs typeface="Arial"/>
              </a:rPr>
              <a:t>performing</a:t>
            </a:r>
            <a:r>
              <a:rPr sz="2100" spc="20" dirty="0">
                <a:latin typeface="Arial"/>
                <a:cs typeface="Arial"/>
              </a:rPr>
              <a:t> </a:t>
            </a:r>
            <a:r>
              <a:rPr sz="2100" spc="110" dirty="0">
                <a:latin typeface="Arial"/>
                <a:cs typeface="Arial"/>
              </a:rPr>
              <a:t>well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85" dirty="0">
                <a:latin typeface="Arial"/>
                <a:cs typeface="Arial"/>
              </a:rPr>
              <a:t>in </a:t>
            </a:r>
            <a:r>
              <a:rPr sz="2100" spc="165" dirty="0">
                <a:latin typeface="Arial"/>
                <a:cs typeface="Arial"/>
              </a:rPr>
              <a:t>terms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140" dirty="0">
                <a:latin typeface="Arial"/>
                <a:cs typeface="Arial"/>
              </a:rPr>
              <a:t>of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130" dirty="0">
                <a:latin typeface="Arial"/>
                <a:cs typeface="Arial"/>
              </a:rPr>
              <a:t>revenue</a:t>
            </a:r>
            <a:endParaRPr sz="21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14446" y="6755638"/>
            <a:ext cx="4901565" cy="1838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90"/>
              </a:spcBef>
            </a:pPr>
            <a:r>
              <a:rPr sz="2350" spc="-90" dirty="0">
                <a:solidFill>
                  <a:srgbClr val="FD5152"/>
                </a:solidFill>
                <a:latin typeface="Arial Black"/>
                <a:cs typeface="Arial Black"/>
              </a:rPr>
              <a:t>Bad</a:t>
            </a:r>
            <a:r>
              <a:rPr sz="2350" spc="-245" dirty="0">
                <a:solidFill>
                  <a:srgbClr val="FD5152"/>
                </a:solidFill>
                <a:latin typeface="Arial Black"/>
                <a:cs typeface="Arial Black"/>
              </a:rPr>
              <a:t> </a:t>
            </a:r>
            <a:r>
              <a:rPr sz="2350" spc="-45" dirty="0">
                <a:solidFill>
                  <a:srgbClr val="FD5152"/>
                </a:solidFill>
                <a:latin typeface="Arial Black"/>
                <a:cs typeface="Arial Black"/>
              </a:rPr>
              <a:t>performing</a:t>
            </a:r>
            <a:r>
              <a:rPr sz="2350" spc="-240" dirty="0">
                <a:solidFill>
                  <a:srgbClr val="FD5152"/>
                </a:solidFill>
                <a:latin typeface="Arial Black"/>
                <a:cs typeface="Arial Black"/>
              </a:rPr>
              <a:t> </a:t>
            </a:r>
            <a:r>
              <a:rPr sz="2350" spc="-10" dirty="0">
                <a:solidFill>
                  <a:srgbClr val="FD5152"/>
                </a:solidFill>
                <a:latin typeface="Arial Black"/>
                <a:cs typeface="Arial Black"/>
              </a:rPr>
              <a:t>plans</a:t>
            </a:r>
            <a:endParaRPr sz="2350">
              <a:latin typeface="Arial Black"/>
              <a:cs typeface="Arial Black"/>
            </a:endParaRPr>
          </a:p>
          <a:p>
            <a:pPr marL="12700" marR="5080">
              <a:lnSpc>
                <a:spcPct val="115199"/>
              </a:lnSpc>
              <a:spcBef>
                <a:spcPts val="2750"/>
              </a:spcBef>
            </a:pPr>
            <a:r>
              <a:rPr sz="2100" spc="100" dirty="0">
                <a:latin typeface="Arial"/>
                <a:cs typeface="Arial"/>
              </a:rPr>
              <a:t>After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165" dirty="0">
                <a:latin typeface="Arial"/>
                <a:cs typeface="Arial"/>
              </a:rPr>
              <a:t>the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5G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125" dirty="0">
                <a:latin typeface="Arial"/>
                <a:cs typeface="Arial"/>
              </a:rPr>
              <a:t>launch,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plans</a:t>
            </a:r>
            <a:r>
              <a:rPr sz="2100" spc="-240" dirty="0">
                <a:latin typeface="Arial Black"/>
                <a:cs typeface="Arial Black"/>
              </a:rPr>
              <a:t> </a:t>
            </a:r>
            <a:r>
              <a:rPr sz="2100" spc="-80" dirty="0">
                <a:latin typeface="Arial Black"/>
                <a:cs typeface="Arial Black"/>
              </a:rPr>
              <a:t>5,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95" dirty="0">
                <a:latin typeface="Arial Black"/>
                <a:cs typeface="Arial Black"/>
              </a:rPr>
              <a:t>6,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dirty="0">
                <a:latin typeface="Arial Black"/>
                <a:cs typeface="Arial Black"/>
              </a:rPr>
              <a:t>and</a:t>
            </a:r>
            <a:r>
              <a:rPr sz="2100" spc="-254" dirty="0">
                <a:latin typeface="Arial Black"/>
                <a:cs typeface="Arial Black"/>
              </a:rPr>
              <a:t> </a:t>
            </a:r>
            <a:r>
              <a:rPr sz="2100" spc="-330" dirty="0">
                <a:latin typeface="Arial Black"/>
                <a:cs typeface="Arial Black"/>
              </a:rPr>
              <a:t>7 </a:t>
            </a:r>
            <a:r>
              <a:rPr sz="2100" spc="150" dirty="0">
                <a:latin typeface="Arial"/>
                <a:cs typeface="Arial"/>
              </a:rPr>
              <a:t>are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170" dirty="0">
                <a:latin typeface="Arial"/>
                <a:cs typeface="Arial"/>
              </a:rPr>
              <a:t>not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170" dirty="0">
                <a:latin typeface="Arial"/>
                <a:cs typeface="Arial"/>
              </a:rPr>
              <a:t>performing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spc="110" dirty="0">
                <a:latin typeface="Arial"/>
                <a:cs typeface="Arial"/>
              </a:rPr>
              <a:t>well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110" dirty="0">
                <a:latin typeface="Arial"/>
                <a:cs typeface="Arial"/>
              </a:rPr>
              <a:t>in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170" dirty="0">
                <a:latin typeface="Arial"/>
                <a:cs typeface="Arial"/>
              </a:rPr>
              <a:t>terms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114" dirty="0">
                <a:latin typeface="Arial"/>
                <a:cs typeface="Arial"/>
              </a:rPr>
              <a:t>of </a:t>
            </a:r>
            <a:r>
              <a:rPr sz="2100" spc="130" dirty="0">
                <a:latin typeface="Arial"/>
                <a:cs typeface="Arial"/>
              </a:rPr>
              <a:t>revenue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5321" y="1213865"/>
            <a:ext cx="1479867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0" dirty="0">
                <a:solidFill>
                  <a:srgbClr val="000000"/>
                </a:solidFill>
                <a:latin typeface="Arial"/>
                <a:cs typeface="Arial"/>
              </a:rPr>
              <a:t>4.</a:t>
            </a:r>
            <a:r>
              <a:rPr sz="235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235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40" dirty="0">
                <a:solidFill>
                  <a:srgbClr val="000000"/>
                </a:solidFill>
                <a:latin typeface="Arial"/>
                <a:cs typeface="Arial"/>
              </a:rPr>
              <a:t>there</a:t>
            </a:r>
            <a:r>
              <a:rPr sz="235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90" dirty="0">
                <a:solidFill>
                  <a:srgbClr val="000000"/>
                </a:solidFill>
                <a:latin typeface="Arial"/>
                <a:cs typeface="Arial"/>
              </a:rPr>
              <a:t>any</a:t>
            </a:r>
            <a:r>
              <a:rPr sz="235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85" dirty="0">
                <a:solidFill>
                  <a:srgbClr val="000000"/>
                </a:solidFill>
                <a:latin typeface="Arial"/>
                <a:cs typeface="Arial"/>
              </a:rPr>
              <a:t>plan</a:t>
            </a:r>
            <a:r>
              <a:rPr sz="235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75" dirty="0">
                <a:solidFill>
                  <a:srgbClr val="000000"/>
                </a:solidFill>
                <a:latin typeface="Arial"/>
                <a:cs typeface="Arial"/>
              </a:rPr>
              <a:t>affected</a:t>
            </a:r>
            <a:r>
              <a:rPr sz="2350" b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40" dirty="0">
                <a:solidFill>
                  <a:srgbClr val="000000"/>
                </a:solidFill>
                <a:latin typeface="Arial"/>
                <a:cs typeface="Arial"/>
              </a:rPr>
              <a:t>largely</a:t>
            </a:r>
            <a:r>
              <a:rPr sz="235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95" dirty="0">
                <a:solidFill>
                  <a:srgbClr val="000000"/>
                </a:solidFill>
                <a:latin typeface="Arial"/>
                <a:cs typeface="Arial"/>
              </a:rPr>
              <a:t>by</a:t>
            </a:r>
            <a:r>
              <a:rPr sz="235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7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35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60" dirty="0">
                <a:solidFill>
                  <a:srgbClr val="000000"/>
                </a:solidFill>
                <a:latin typeface="Arial"/>
                <a:cs typeface="Arial"/>
              </a:rPr>
              <a:t>5G</a:t>
            </a:r>
            <a:r>
              <a:rPr sz="235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40" dirty="0">
                <a:solidFill>
                  <a:srgbClr val="000000"/>
                </a:solidFill>
                <a:latin typeface="Arial"/>
                <a:cs typeface="Arial"/>
              </a:rPr>
              <a:t>launch?</a:t>
            </a:r>
            <a:r>
              <a:rPr sz="235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10" dirty="0">
                <a:solidFill>
                  <a:srgbClr val="000000"/>
                </a:solidFill>
                <a:latin typeface="Arial"/>
                <a:cs typeface="Arial"/>
              </a:rPr>
              <a:t>Should</a:t>
            </a:r>
            <a:r>
              <a:rPr sz="235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65" dirty="0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235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65" dirty="0">
                <a:solidFill>
                  <a:srgbClr val="000000"/>
                </a:solidFill>
                <a:latin typeface="Arial"/>
                <a:cs typeface="Arial"/>
              </a:rPr>
              <a:t>continue</a:t>
            </a:r>
            <a:r>
              <a:rPr sz="2350" b="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25" dirty="0">
                <a:solidFill>
                  <a:srgbClr val="000000"/>
                </a:solidFill>
                <a:latin typeface="Arial"/>
                <a:cs typeface="Arial"/>
              </a:rPr>
              <a:t>or</a:t>
            </a:r>
            <a:r>
              <a:rPr sz="235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50" dirty="0">
                <a:solidFill>
                  <a:srgbClr val="000000"/>
                </a:solidFill>
                <a:latin typeface="Arial"/>
                <a:cs typeface="Arial"/>
              </a:rPr>
              <a:t>discontinue</a:t>
            </a:r>
            <a:r>
              <a:rPr sz="235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204" dirty="0">
                <a:solidFill>
                  <a:srgbClr val="000000"/>
                </a:solidFill>
                <a:latin typeface="Arial"/>
                <a:cs typeface="Arial"/>
              </a:rPr>
              <a:t>that</a:t>
            </a:r>
            <a:r>
              <a:rPr sz="235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50" b="0" spc="120" dirty="0">
                <a:solidFill>
                  <a:srgbClr val="000000"/>
                </a:solidFill>
                <a:latin typeface="Arial"/>
                <a:cs typeface="Arial"/>
              </a:rPr>
              <a:t>plan?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2291" y="3483102"/>
            <a:ext cx="28244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60" dirty="0">
                <a:latin typeface="Arial Black"/>
                <a:cs typeface="Arial Black"/>
              </a:rPr>
              <a:t>Plan</a:t>
            </a:r>
            <a:r>
              <a:rPr sz="1500" spc="-200" dirty="0">
                <a:latin typeface="Arial Black"/>
                <a:cs typeface="Arial Black"/>
              </a:rPr>
              <a:t> </a:t>
            </a:r>
            <a:r>
              <a:rPr sz="1500" spc="-440" dirty="0">
                <a:latin typeface="Arial Black"/>
                <a:cs typeface="Arial Black"/>
              </a:rPr>
              <a:t>1</a:t>
            </a:r>
            <a:r>
              <a:rPr sz="1500" spc="-80" dirty="0">
                <a:latin typeface="Arial Black"/>
                <a:cs typeface="Arial Black"/>
              </a:rPr>
              <a:t> </a:t>
            </a:r>
            <a:r>
              <a:rPr sz="1500" spc="325" dirty="0">
                <a:latin typeface="Arial"/>
                <a:cs typeface="Arial"/>
              </a:rPr>
              <a:t>-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105" dirty="0">
                <a:latin typeface="Arial"/>
                <a:cs typeface="Arial"/>
              </a:rPr>
              <a:t>Smart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80" dirty="0">
                <a:latin typeface="Arial"/>
                <a:cs typeface="Arial"/>
              </a:rPr>
              <a:t>Recharge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Pack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3835" y="3978402"/>
            <a:ext cx="3749675" cy="8255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74625" indent="-161925">
              <a:lnSpc>
                <a:spcPct val="100000"/>
              </a:lnSpc>
              <a:spcBef>
                <a:spcPts val="400"/>
              </a:spcBef>
              <a:buChar char="•"/>
              <a:tabLst>
                <a:tab pos="174625" algn="l"/>
              </a:tabLst>
            </a:pPr>
            <a:r>
              <a:rPr sz="1500" dirty="0">
                <a:latin typeface="Arial"/>
                <a:cs typeface="Arial"/>
              </a:rPr>
              <a:t>Details:</a:t>
            </a:r>
            <a:r>
              <a:rPr sz="1500" spc="70" dirty="0">
                <a:latin typeface="Arial"/>
                <a:cs typeface="Arial"/>
              </a:rPr>
              <a:t> </a:t>
            </a:r>
            <a:r>
              <a:rPr sz="1500" spc="60" dirty="0">
                <a:latin typeface="Arial"/>
                <a:cs typeface="Arial"/>
              </a:rPr>
              <a:t>2GB/Day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150" dirty="0">
                <a:latin typeface="Arial"/>
                <a:cs typeface="Arial"/>
              </a:rPr>
              <a:t>Combo</a:t>
            </a:r>
            <a:r>
              <a:rPr sz="1500" spc="70" dirty="0">
                <a:latin typeface="Arial"/>
                <a:cs typeface="Arial"/>
              </a:rPr>
              <a:t> </a:t>
            </a:r>
            <a:r>
              <a:rPr sz="1500" spc="80" dirty="0">
                <a:latin typeface="Arial"/>
                <a:cs typeface="Arial"/>
              </a:rPr>
              <a:t>for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3</a:t>
            </a:r>
            <a:r>
              <a:rPr sz="1500" spc="70" dirty="0">
                <a:latin typeface="Arial"/>
                <a:cs typeface="Arial"/>
              </a:rPr>
              <a:t> </a:t>
            </a:r>
            <a:r>
              <a:rPr sz="1500" spc="80" dirty="0">
                <a:latin typeface="Arial"/>
                <a:cs typeface="Arial"/>
              </a:rPr>
              <a:t>Months</a:t>
            </a:r>
            <a:endParaRPr sz="1500">
              <a:latin typeface="Arial"/>
              <a:cs typeface="Arial"/>
            </a:endParaRPr>
          </a:p>
          <a:p>
            <a:pPr marL="174625" indent="-16192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74625" algn="l"/>
              </a:tabLst>
            </a:pPr>
            <a:r>
              <a:rPr sz="1500" spc="105" dirty="0">
                <a:latin typeface="Trebuchet MS"/>
                <a:cs typeface="Trebuchet MS"/>
              </a:rPr>
              <a:t>Revenue</a:t>
            </a:r>
            <a:r>
              <a:rPr sz="1500" spc="-65" dirty="0">
                <a:latin typeface="Trebuchet MS"/>
                <a:cs typeface="Trebuchet MS"/>
              </a:rPr>
              <a:t> </a:t>
            </a:r>
            <a:r>
              <a:rPr sz="1500" spc="60" dirty="0">
                <a:latin typeface="Trebuchet MS"/>
                <a:cs typeface="Trebuchet MS"/>
              </a:rPr>
              <a:t>Before</a:t>
            </a:r>
            <a:r>
              <a:rPr sz="1500" spc="-55" dirty="0">
                <a:latin typeface="Trebuchet MS"/>
                <a:cs typeface="Trebuchet MS"/>
              </a:rPr>
              <a:t> </a:t>
            </a:r>
            <a:r>
              <a:rPr sz="1500" spc="60" dirty="0">
                <a:latin typeface="Trebuchet MS"/>
                <a:cs typeface="Trebuchet MS"/>
              </a:rPr>
              <a:t>Launch:</a:t>
            </a:r>
            <a:r>
              <a:rPr sz="1500" spc="-30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₹1.8</a:t>
            </a:r>
            <a:r>
              <a:rPr sz="1500" spc="-40" dirty="0">
                <a:latin typeface="Trebuchet MS"/>
                <a:cs typeface="Trebuchet MS"/>
              </a:rPr>
              <a:t> </a:t>
            </a:r>
            <a:r>
              <a:rPr sz="1500" spc="-10" dirty="0">
                <a:latin typeface="Trebuchet MS"/>
                <a:cs typeface="Trebuchet MS"/>
              </a:rPr>
              <a:t>Billion</a:t>
            </a:r>
            <a:endParaRPr sz="1500">
              <a:latin typeface="Trebuchet MS"/>
              <a:cs typeface="Trebuchet MS"/>
            </a:endParaRPr>
          </a:p>
          <a:p>
            <a:pPr marL="174625" indent="-16192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74625" algn="l"/>
              </a:tabLst>
            </a:pPr>
            <a:r>
              <a:rPr sz="1500" spc="105" dirty="0">
                <a:latin typeface="Trebuchet MS"/>
                <a:cs typeface="Trebuchet MS"/>
              </a:rPr>
              <a:t>Revenue</a:t>
            </a:r>
            <a:r>
              <a:rPr sz="1500" spc="-25" dirty="0">
                <a:latin typeface="Trebuchet MS"/>
                <a:cs typeface="Trebuchet MS"/>
              </a:rPr>
              <a:t> </a:t>
            </a:r>
            <a:r>
              <a:rPr sz="1500" dirty="0">
                <a:latin typeface="Trebuchet MS"/>
                <a:cs typeface="Trebuchet MS"/>
              </a:rPr>
              <a:t>After</a:t>
            </a:r>
            <a:r>
              <a:rPr sz="1500" spc="-5" dirty="0">
                <a:latin typeface="Trebuchet MS"/>
                <a:cs typeface="Trebuchet MS"/>
              </a:rPr>
              <a:t> </a:t>
            </a:r>
            <a:r>
              <a:rPr sz="1500" spc="60" dirty="0">
                <a:latin typeface="Trebuchet MS"/>
                <a:cs typeface="Trebuchet MS"/>
              </a:rPr>
              <a:t>Launch:</a:t>
            </a:r>
            <a:r>
              <a:rPr sz="1500" spc="20" dirty="0">
                <a:latin typeface="Trebuchet MS"/>
                <a:cs typeface="Trebuchet MS"/>
              </a:rPr>
              <a:t> </a:t>
            </a:r>
            <a:r>
              <a:rPr sz="1500" dirty="0">
                <a:latin typeface="Trebuchet MS"/>
                <a:cs typeface="Trebuchet MS"/>
              </a:rPr>
              <a:t>₹2.4</a:t>
            </a:r>
            <a:r>
              <a:rPr sz="1500" spc="-5" dirty="0">
                <a:latin typeface="Trebuchet MS"/>
                <a:cs typeface="Trebuchet MS"/>
              </a:rPr>
              <a:t> </a:t>
            </a:r>
            <a:r>
              <a:rPr sz="1500" spc="-10" dirty="0">
                <a:latin typeface="Trebuchet MS"/>
                <a:cs typeface="Trebuchet MS"/>
              </a:rPr>
              <a:t>Billion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3835" y="5045202"/>
            <a:ext cx="357568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5080" indent="-161925">
              <a:lnSpc>
                <a:spcPct val="116700"/>
              </a:lnSpc>
              <a:spcBef>
                <a:spcPts val="100"/>
              </a:spcBef>
              <a:buFont typeface="Arial"/>
              <a:buChar char="•"/>
              <a:tabLst>
                <a:tab pos="175260" algn="l"/>
              </a:tabLst>
            </a:pPr>
            <a:r>
              <a:rPr sz="1500" spc="-70" dirty="0">
                <a:solidFill>
                  <a:srgbClr val="0070BB"/>
                </a:solidFill>
                <a:latin typeface="Arial Black"/>
                <a:cs typeface="Arial Black"/>
              </a:rPr>
              <a:t>Reason</a:t>
            </a:r>
            <a:r>
              <a:rPr sz="1500" spc="-185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45" dirty="0">
                <a:solidFill>
                  <a:srgbClr val="0070BB"/>
                </a:solidFill>
                <a:latin typeface="Arial Black"/>
                <a:cs typeface="Arial Black"/>
              </a:rPr>
              <a:t>for</a:t>
            </a:r>
            <a:r>
              <a:rPr sz="1500" spc="-17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50" dirty="0">
                <a:solidFill>
                  <a:srgbClr val="0070BB"/>
                </a:solidFill>
                <a:latin typeface="Arial Black"/>
                <a:cs typeface="Arial Black"/>
              </a:rPr>
              <a:t>Strong</a:t>
            </a:r>
            <a:r>
              <a:rPr sz="1500" spc="-18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10" dirty="0">
                <a:solidFill>
                  <a:srgbClr val="0070BB"/>
                </a:solidFill>
                <a:latin typeface="Arial Black"/>
                <a:cs typeface="Arial Black"/>
              </a:rPr>
              <a:t>Performance</a:t>
            </a:r>
            <a:r>
              <a:rPr sz="1500" spc="-10" dirty="0">
                <a:latin typeface="Arial Black"/>
                <a:cs typeface="Arial Black"/>
              </a:rPr>
              <a:t>: 	</a:t>
            </a:r>
            <a:r>
              <a:rPr sz="1500" spc="95" dirty="0">
                <a:latin typeface="Arial"/>
                <a:cs typeface="Arial"/>
              </a:rPr>
              <a:t>Affordable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105" dirty="0">
                <a:latin typeface="Arial"/>
                <a:cs typeface="Arial"/>
              </a:rPr>
              <a:t>pricing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140" dirty="0">
                <a:latin typeface="Arial"/>
                <a:cs typeface="Arial"/>
              </a:rPr>
              <a:t>combined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105" dirty="0">
                <a:latin typeface="Arial"/>
                <a:cs typeface="Arial"/>
              </a:rPr>
              <a:t>with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125" dirty="0">
                <a:latin typeface="Arial"/>
                <a:cs typeface="Arial"/>
              </a:rPr>
              <a:t>a 	</a:t>
            </a:r>
            <a:r>
              <a:rPr sz="1500" spc="110" dirty="0">
                <a:latin typeface="Arial"/>
                <a:cs typeface="Arial"/>
              </a:rPr>
              <a:t>high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165" dirty="0">
                <a:latin typeface="Arial"/>
                <a:cs typeface="Arial"/>
              </a:rPr>
              <a:t>data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100" dirty="0">
                <a:latin typeface="Arial"/>
                <a:cs typeface="Arial"/>
              </a:rPr>
              <a:t>limit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180" dirty="0">
                <a:latin typeface="Arial"/>
                <a:cs typeface="Arial"/>
              </a:rPr>
              <a:t>made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75" dirty="0">
                <a:latin typeface="Arial"/>
                <a:cs typeface="Arial"/>
              </a:rPr>
              <a:t>this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100" dirty="0">
                <a:latin typeface="Arial"/>
                <a:cs typeface="Arial"/>
              </a:rPr>
              <a:t>plan 	</a:t>
            </a:r>
            <a:r>
              <a:rPr sz="1500" spc="114" dirty="0">
                <a:latin typeface="Arial"/>
                <a:cs typeface="Arial"/>
              </a:rPr>
              <a:t>attractive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to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60" dirty="0">
                <a:latin typeface="Arial"/>
                <a:cs typeface="Arial"/>
              </a:rPr>
              <a:t>users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130" dirty="0">
                <a:latin typeface="Arial"/>
                <a:cs typeface="Arial"/>
              </a:rPr>
              <a:t>upgrading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to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5G.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1745" y="3454145"/>
            <a:ext cx="28257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60" dirty="0">
                <a:latin typeface="Arial Black"/>
                <a:cs typeface="Arial Black"/>
              </a:rPr>
              <a:t>Plan</a:t>
            </a:r>
            <a:r>
              <a:rPr sz="1500" spc="-180" dirty="0">
                <a:latin typeface="Arial Black"/>
                <a:cs typeface="Arial Black"/>
              </a:rPr>
              <a:t> </a:t>
            </a:r>
            <a:r>
              <a:rPr sz="1500" spc="-440" dirty="0">
                <a:latin typeface="Arial Black"/>
                <a:cs typeface="Arial Black"/>
              </a:rPr>
              <a:t>11</a:t>
            </a:r>
            <a:r>
              <a:rPr sz="1500" spc="-65" dirty="0">
                <a:latin typeface="Arial Black"/>
                <a:cs typeface="Arial Black"/>
              </a:rPr>
              <a:t> </a:t>
            </a:r>
            <a:r>
              <a:rPr sz="1500" spc="325" dirty="0">
                <a:latin typeface="Arial"/>
                <a:cs typeface="Arial"/>
              </a:rPr>
              <a:t>-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60" dirty="0">
                <a:latin typeface="Arial"/>
                <a:cs typeface="Arial"/>
              </a:rPr>
              <a:t>Ultra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Fast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Mega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Pack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3289" y="3949700"/>
            <a:ext cx="3913504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 marR="5080" indent="-160655">
              <a:lnSpc>
                <a:spcPct val="116700"/>
              </a:lnSpc>
              <a:spcBef>
                <a:spcPts val="100"/>
              </a:spcBef>
              <a:buChar char="•"/>
              <a:tabLst>
                <a:tab pos="174625" algn="l"/>
              </a:tabLst>
            </a:pPr>
            <a:r>
              <a:rPr sz="1500" spc="10" dirty="0">
                <a:latin typeface="Arial"/>
                <a:cs typeface="Arial"/>
              </a:rPr>
              <a:t>Details: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3GB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105" dirty="0">
                <a:latin typeface="Arial"/>
                <a:cs typeface="Arial"/>
              </a:rPr>
              <a:t>per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145" dirty="0">
                <a:latin typeface="Arial"/>
                <a:cs typeface="Arial"/>
              </a:rPr>
              <a:t>day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170" dirty="0">
                <a:latin typeface="Arial"/>
                <a:cs typeface="Arial"/>
              </a:rPr>
              <a:t>combo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95" dirty="0">
                <a:latin typeface="Arial"/>
                <a:cs typeface="Arial"/>
              </a:rPr>
              <a:t>valid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85" dirty="0">
                <a:latin typeface="Arial"/>
                <a:cs typeface="Arial"/>
              </a:rPr>
              <a:t>for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75" dirty="0">
                <a:latin typeface="Arial"/>
                <a:cs typeface="Arial"/>
              </a:rPr>
              <a:t>80 	</a:t>
            </a:r>
            <a:r>
              <a:rPr sz="1500" spc="60" dirty="0">
                <a:latin typeface="Arial"/>
                <a:cs typeface="Arial"/>
              </a:rPr>
              <a:t>days.</a:t>
            </a:r>
            <a:endParaRPr sz="1500">
              <a:latin typeface="Arial"/>
              <a:cs typeface="Arial"/>
            </a:endParaRPr>
          </a:p>
          <a:p>
            <a:pPr marL="173355" indent="-16065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73355" algn="l"/>
              </a:tabLst>
            </a:pPr>
            <a:r>
              <a:rPr sz="1500" spc="70" dirty="0">
                <a:latin typeface="Trebuchet MS"/>
                <a:cs typeface="Trebuchet MS"/>
              </a:rPr>
              <a:t>Current</a:t>
            </a:r>
            <a:r>
              <a:rPr sz="1500" spc="-55" dirty="0">
                <a:latin typeface="Trebuchet MS"/>
                <a:cs typeface="Trebuchet MS"/>
              </a:rPr>
              <a:t> </a:t>
            </a:r>
            <a:r>
              <a:rPr sz="1500" spc="60" dirty="0">
                <a:latin typeface="Trebuchet MS"/>
                <a:cs typeface="Trebuchet MS"/>
              </a:rPr>
              <a:t>Revenue:</a:t>
            </a:r>
            <a:r>
              <a:rPr sz="1500" spc="-65" dirty="0">
                <a:latin typeface="Trebuchet MS"/>
                <a:cs typeface="Trebuchet MS"/>
              </a:rPr>
              <a:t> </a:t>
            </a:r>
            <a:r>
              <a:rPr sz="1500" spc="-70" dirty="0">
                <a:latin typeface="Trebuchet MS"/>
                <a:cs typeface="Trebuchet MS"/>
              </a:rPr>
              <a:t>₹1.9</a:t>
            </a:r>
            <a:r>
              <a:rPr sz="1500" spc="-45" dirty="0">
                <a:latin typeface="Trebuchet MS"/>
                <a:cs typeface="Trebuchet MS"/>
              </a:rPr>
              <a:t> </a:t>
            </a:r>
            <a:r>
              <a:rPr sz="1500" spc="-10" dirty="0">
                <a:latin typeface="Trebuchet MS"/>
                <a:cs typeface="Trebuchet MS"/>
              </a:rPr>
              <a:t>Billion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03289" y="5016500"/>
            <a:ext cx="39401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 marR="5080" indent="-160655">
              <a:lnSpc>
                <a:spcPct val="116700"/>
              </a:lnSpc>
              <a:spcBef>
                <a:spcPts val="100"/>
              </a:spcBef>
              <a:buFont typeface="Arial"/>
              <a:buChar char="•"/>
              <a:tabLst>
                <a:tab pos="174625" algn="l"/>
              </a:tabLst>
            </a:pPr>
            <a:r>
              <a:rPr sz="1500" spc="-70" dirty="0">
                <a:solidFill>
                  <a:srgbClr val="0070BB"/>
                </a:solidFill>
                <a:latin typeface="Arial Black"/>
                <a:cs typeface="Arial Black"/>
              </a:rPr>
              <a:t>Reason</a:t>
            </a:r>
            <a:r>
              <a:rPr sz="1500" spc="-185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45" dirty="0">
                <a:solidFill>
                  <a:srgbClr val="0070BB"/>
                </a:solidFill>
                <a:latin typeface="Arial Black"/>
                <a:cs typeface="Arial Black"/>
              </a:rPr>
              <a:t>for</a:t>
            </a:r>
            <a:r>
              <a:rPr sz="1500" spc="-17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50" dirty="0">
                <a:solidFill>
                  <a:srgbClr val="0070BB"/>
                </a:solidFill>
                <a:latin typeface="Arial Black"/>
                <a:cs typeface="Arial Black"/>
              </a:rPr>
              <a:t>Strong</a:t>
            </a:r>
            <a:r>
              <a:rPr sz="1500" spc="-18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50" dirty="0">
                <a:solidFill>
                  <a:srgbClr val="0070BB"/>
                </a:solidFill>
                <a:latin typeface="Arial Black"/>
                <a:cs typeface="Arial Black"/>
              </a:rPr>
              <a:t>Performance</a:t>
            </a:r>
            <a:r>
              <a:rPr sz="1500" spc="-50" dirty="0">
                <a:solidFill>
                  <a:srgbClr val="0070BB"/>
                </a:solidFill>
                <a:latin typeface="Arial"/>
                <a:cs typeface="Arial"/>
              </a:rPr>
              <a:t>:</a:t>
            </a:r>
            <a:r>
              <a:rPr sz="1500" spc="-20" dirty="0">
                <a:solidFill>
                  <a:srgbClr val="0070BB"/>
                </a:solidFill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The 	</a:t>
            </a:r>
            <a:r>
              <a:rPr sz="1500" spc="120" dirty="0">
                <a:latin typeface="Arial"/>
                <a:cs typeface="Arial"/>
              </a:rPr>
              <a:t>plan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95" dirty="0">
                <a:latin typeface="Arial"/>
                <a:cs typeface="Arial"/>
              </a:rPr>
              <a:t>offered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95" dirty="0">
                <a:latin typeface="Arial"/>
                <a:cs typeface="Arial"/>
              </a:rPr>
              <a:t>significant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160" dirty="0">
                <a:latin typeface="Arial"/>
                <a:cs typeface="Arial"/>
              </a:rPr>
              <a:t>data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95" dirty="0">
                <a:latin typeface="Arial"/>
                <a:cs typeface="Arial"/>
              </a:rPr>
              <a:t>capacity, 	</a:t>
            </a:r>
            <a:r>
              <a:rPr sz="1500" spc="114" dirty="0">
                <a:latin typeface="Arial"/>
                <a:cs typeface="Arial"/>
              </a:rPr>
              <a:t>catering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to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110" dirty="0">
                <a:latin typeface="Arial"/>
                <a:cs typeface="Arial"/>
              </a:rPr>
              <a:t>heavy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160" dirty="0">
                <a:latin typeface="Arial"/>
                <a:cs typeface="Arial"/>
              </a:rPr>
              <a:t>data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65" dirty="0">
                <a:latin typeface="Arial"/>
                <a:cs typeface="Arial"/>
              </a:rPr>
              <a:t>users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90" dirty="0">
                <a:latin typeface="Arial"/>
                <a:cs typeface="Arial"/>
              </a:rPr>
              <a:t>benefiting 	</a:t>
            </a:r>
            <a:r>
              <a:rPr sz="1500" spc="85" dirty="0">
                <a:latin typeface="Trebuchet MS"/>
                <a:cs typeface="Trebuchet MS"/>
              </a:rPr>
              <a:t>from</a:t>
            </a:r>
            <a:r>
              <a:rPr sz="1500" spc="-60" dirty="0">
                <a:latin typeface="Trebuchet MS"/>
                <a:cs typeface="Trebuchet MS"/>
              </a:rPr>
              <a:t> </a:t>
            </a:r>
            <a:r>
              <a:rPr sz="1500" spc="55" dirty="0">
                <a:latin typeface="Trebuchet MS"/>
                <a:cs typeface="Trebuchet MS"/>
              </a:rPr>
              <a:t>5G’s</a:t>
            </a:r>
            <a:r>
              <a:rPr sz="1500" spc="-60" dirty="0">
                <a:latin typeface="Trebuchet MS"/>
                <a:cs typeface="Trebuchet MS"/>
              </a:rPr>
              <a:t> </a:t>
            </a:r>
            <a:r>
              <a:rPr sz="1500" spc="60" dirty="0">
                <a:latin typeface="Trebuchet MS"/>
                <a:cs typeface="Trebuchet MS"/>
              </a:rPr>
              <a:t>faster</a:t>
            </a:r>
            <a:r>
              <a:rPr sz="1500" spc="-65" dirty="0">
                <a:latin typeface="Trebuchet MS"/>
                <a:cs typeface="Trebuchet MS"/>
              </a:rPr>
              <a:t> </a:t>
            </a:r>
            <a:r>
              <a:rPr sz="1500" spc="80" dirty="0">
                <a:latin typeface="Trebuchet MS"/>
                <a:cs typeface="Trebuchet MS"/>
              </a:rPr>
              <a:t>speeds.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65356" y="3454145"/>
            <a:ext cx="2766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60" dirty="0">
                <a:latin typeface="Arial Black"/>
                <a:cs typeface="Arial Black"/>
              </a:rPr>
              <a:t>Plan</a:t>
            </a:r>
            <a:r>
              <a:rPr sz="1500" spc="-200" dirty="0">
                <a:latin typeface="Arial Black"/>
                <a:cs typeface="Arial Black"/>
              </a:rPr>
              <a:t> </a:t>
            </a:r>
            <a:r>
              <a:rPr sz="1500" spc="-290" dirty="0">
                <a:latin typeface="Arial Black"/>
                <a:cs typeface="Arial Black"/>
              </a:rPr>
              <a:t>12</a:t>
            </a:r>
            <a:r>
              <a:rPr sz="1500" spc="-190" dirty="0">
                <a:latin typeface="Arial Black"/>
                <a:cs typeface="Arial Black"/>
              </a:rPr>
              <a:t> </a:t>
            </a:r>
            <a:r>
              <a:rPr sz="1500" spc="370" dirty="0">
                <a:latin typeface="Arial Black"/>
                <a:cs typeface="Arial Black"/>
              </a:rPr>
              <a:t>-</a:t>
            </a:r>
            <a:r>
              <a:rPr sz="1500" spc="-105" dirty="0">
                <a:latin typeface="Arial Black"/>
                <a:cs typeface="Arial Black"/>
              </a:rPr>
              <a:t> </a:t>
            </a:r>
            <a:r>
              <a:rPr sz="1500" spc="60" dirty="0">
                <a:latin typeface="Arial"/>
                <a:cs typeface="Arial"/>
              </a:rPr>
              <a:t>Ultra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65" dirty="0">
                <a:latin typeface="Arial"/>
                <a:cs typeface="Arial"/>
              </a:rPr>
              <a:t>Duo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110" dirty="0">
                <a:latin typeface="Arial"/>
                <a:cs typeface="Arial"/>
              </a:rPr>
              <a:t>Data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Pack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26900" y="3949700"/>
            <a:ext cx="402526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60020">
              <a:lnSpc>
                <a:spcPct val="116700"/>
              </a:lnSpc>
              <a:spcBef>
                <a:spcPts val="100"/>
              </a:spcBef>
              <a:buChar char="•"/>
              <a:tabLst>
                <a:tab pos="173990" algn="l"/>
              </a:tabLst>
            </a:pPr>
            <a:r>
              <a:rPr sz="1500" dirty="0">
                <a:latin typeface="Arial"/>
                <a:cs typeface="Arial"/>
              </a:rPr>
              <a:t>Details: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85" dirty="0">
                <a:latin typeface="Arial"/>
                <a:cs typeface="Arial"/>
              </a:rPr>
              <a:t>1.8GB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110" dirty="0">
                <a:latin typeface="Arial"/>
                <a:cs typeface="Arial"/>
              </a:rPr>
              <a:t>per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150" dirty="0">
                <a:latin typeface="Arial"/>
                <a:cs typeface="Arial"/>
              </a:rPr>
              <a:t>day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170" dirty="0">
                <a:latin typeface="Arial"/>
                <a:cs typeface="Arial"/>
              </a:rPr>
              <a:t>combo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spc="95" dirty="0">
                <a:latin typeface="Arial"/>
                <a:cs typeface="Arial"/>
              </a:rPr>
              <a:t>valid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85" dirty="0">
                <a:latin typeface="Arial"/>
                <a:cs typeface="Arial"/>
              </a:rPr>
              <a:t>for</a:t>
            </a:r>
            <a:r>
              <a:rPr sz="1500" spc="50" dirty="0">
                <a:latin typeface="Arial"/>
                <a:cs typeface="Arial"/>
              </a:rPr>
              <a:t> </a:t>
            </a:r>
            <a:r>
              <a:rPr sz="1500" spc="75" dirty="0">
                <a:latin typeface="Arial"/>
                <a:cs typeface="Arial"/>
              </a:rPr>
              <a:t>55 	</a:t>
            </a:r>
            <a:r>
              <a:rPr sz="1500" spc="55" dirty="0">
                <a:latin typeface="Arial"/>
                <a:cs typeface="Arial"/>
              </a:rPr>
              <a:t>days.</a:t>
            </a:r>
            <a:endParaRPr sz="1500">
              <a:latin typeface="Arial"/>
              <a:cs typeface="Arial"/>
            </a:endParaRPr>
          </a:p>
          <a:p>
            <a:pPr marL="172720" indent="-16002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72720" algn="l"/>
              </a:tabLst>
            </a:pPr>
            <a:r>
              <a:rPr sz="1500" spc="75" dirty="0">
                <a:latin typeface="Trebuchet MS"/>
                <a:cs typeface="Trebuchet MS"/>
              </a:rPr>
              <a:t>Current</a:t>
            </a:r>
            <a:r>
              <a:rPr sz="1500" spc="-65" dirty="0">
                <a:latin typeface="Trebuchet MS"/>
                <a:cs typeface="Trebuchet MS"/>
              </a:rPr>
              <a:t> </a:t>
            </a:r>
            <a:r>
              <a:rPr sz="1500" spc="65" dirty="0">
                <a:latin typeface="Trebuchet MS"/>
                <a:cs typeface="Trebuchet MS"/>
              </a:rPr>
              <a:t>Revenue:</a:t>
            </a:r>
            <a:r>
              <a:rPr sz="1500" spc="-80" dirty="0">
                <a:latin typeface="Trebuchet MS"/>
                <a:cs typeface="Trebuchet MS"/>
              </a:rPr>
              <a:t> </a:t>
            </a:r>
            <a:r>
              <a:rPr sz="1500" spc="-85" dirty="0">
                <a:latin typeface="Trebuchet MS"/>
                <a:cs typeface="Trebuchet MS"/>
              </a:rPr>
              <a:t>₹1.2</a:t>
            </a:r>
            <a:r>
              <a:rPr sz="1500" spc="-40" dirty="0">
                <a:latin typeface="Trebuchet MS"/>
                <a:cs typeface="Trebuchet MS"/>
              </a:rPr>
              <a:t> </a:t>
            </a:r>
            <a:r>
              <a:rPr sz="1500" spc="-10" dirty="0">
                <a:latin typeface="Trebuchet MS"/>
                <a:cs typeface="Trebuchet MS"/>
              </a:rPr>
              <a:t>Billion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26900" y="5016500"/>
            <a:ext cx="3956685" cy="135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60020">
              <a:lnSpc>
                <a:spcPct val="116700"/>
              </a:lnSpc>
              <a:spcBef>
                <a:spcPts val="100"/>
              </a:spcBef>
              <a:buFont typeface="Arial"/>
              <a:buChar char="•"/>
              <a:tabLst>
                <a:tab pos="173990" algn="l"/>
              </a:tabLst>
            </a:pPr>
            <a:r>
              <a:rPr sz="1500" spc="-60" dirty="0">
                <a:solidFill>
                  <a:srgbClr val="0070BB"/>
                </a:solidFill>
                <a:latin typeface="Arial Black"/>
                <a:cs typeface="Arial Black"/>
              </a:rPr>
              <a:t>Reason</a:t>
            </a:r>
            <a:r>
              <a:rPr sz="1500" spc="-18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45" dirty="0">
                <a:solidFill>
                  <a:srgbClr val="0070BB"/>
                </a:solidFill>
                <a:latin typeface="Arial Black"/>
                <a:cs typeface="Arial Black"/>
              </a:rPr>
              <a:t>for</a:t>
            </a:r>
            <a:r>
              <a:rPr sz="1500" spc="-175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55" dirty="0">
                <a:solidFill>
                  <a:srgbClr val="0070BB"/>
                </a:solidFill>
                <a:latin typeface="Arial Black"/>
                <a:cs typeface="Arial Black"/>
              </a:rPr>
              <a:t>Strong</a:t>
            </a:r>
            <a:r>
              <a:rPr sz="1500" spc="-17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50" dirty="0">
                <a:solidFill>
                  <a:srgbClr val="0070BB"/>
                </a:solidFill>
                <a:latin typeface="Arial Black"/>
                <a:cs typeface="Arial Black"/>
              </a:rPr>
              <a:t>Performance:</a:t>
            </a:r>
            <a:r>
              <a:rPr sz="1500" spc="-9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25" dirty="0">
                <a:latin typeface="Arial"/>
                <a:cs typeface="Arial"/>
              </a:rPr>
              <a:t>Its 	</a:t>
            </a:r>
            <a:r>
              <a:rPr sz="1500" spc="135" dirty="0">
                <a:latin typeface="Arial"/>
                <a:cs typeface="Arial"/>
              </a:rPr>
              <a:t>balanced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135" dirty="0">
                <a:latin typeface="Arial"/>
                <a:cs typeface="Arial"/>
              </a:rPr>
              <a:t>price-</a:t>
            </a:r>
            <a:r>
              <a:rPr sz="1500" spc="190" dirty="0">
                <a:latin typeface="Arial"/>
                <a:cs typeface="Arial"/>
              </a:rPr>
              <a:t>to-</a:t>
            </a:r>
            <a:r>
              <a:rPr sz="1500" spc="160" dirty="0">
                <a:latin typeface="Arial"/>
                <a:cs typeface="Arial"/>
              </a:rPr>
              <a:t>data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75" dirty="0">
                <a:latin typeface="Arial"/>
                <a:cs typeface="Arial"/>
              </a:rPr>
              <a:t>offering 	</a:t>
            </a:r>
            <a:r>
              <a:rPr sz="1500" spc="135" dirty="0">
                <a:latin typeface="Arial"/>
                <a:cs typeface="Arial"/>
              </a:rPr>
              <a:t>appealed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125" dirty="0">
                <a:latin typeface="Arial"/>
                <a:cs typeface="Arial"/>
              </a:rPr>
              <a:t>to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175" dirty="0">
                <a:latin typeface="Arial"/>
                <a:cs typeface="Arial"/>
              </a:rPr>
              <a:t>a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110" dirty="0">
                <a:latin typeface="Arial"/>
                <a:cs typeface="Arial"/>
              </a:rPr>
              <a:t>wide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range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00" dirty="0">
                <a:latin typeface="Arial"/>
                <a:cs typeface="Arial"/>
              </a:rPr>
              <a:t>of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105" dirty="0">
                <a:latin typeface="Arial"/>
                <a:cs typeface="Arial"/>
              </a:rPr>
              <a:t>customers 	</a:t>
            </a:r>
            <a:r>
              <a:rPr sz="1500" spc="95" dirty="0">
                <a:latin typeface="Arial"/>
                <a:cs typeface="Arial"/>
              </a:rPr>
              <a:t>transitioning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to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5G,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90" dirty="0">
                <a:latin typeface="Arial"/>
                <a:cs typeface="Arial"/>
              </a:rPr>
              <a:t>ensuring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105" dirty="0">
                <a:latin typeface="Arial"/>
                <a:cs typeface="Arial"/>
              </a:rPr>
              <a:t>steady 	</a:t>
            </a:r>
            <a:r>
              <a:rPr sz="1500" spc="95" dirty="0">
                <a:latin typeface="Arial"/>
                <a:cs typeface="Arial"/>
              </a:rPr>
              <a:t>adoption.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2291" y="1912111"/>
            <a:ext cx="5019675" cy="98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 Black"/>
                <a:cs typeface="Arial Black"/>
              </a:rPr>
              <a:t>Impact</a:t>
            </a:r>
            <a:r>
              <a:rPr sz="2000" spc="-229" dirty="0">
                <a:latin typeface="Arial Black"/>
                <a:cs typeface="Arial Black"/>
              </a:rPr>
              <a:t> </a:t>
            </a:r>
            <a:r>
              <a:rPr sz="2000" spc="-70" dirty="0">
                <a:latin typeface="Arial Black"/>
                <a:cs typeface="Arial Black"/>
              </a:rPr>
              <a:t>of</a:t>
            </a:r>
            <a:r>
              <a:rPr sz="2000" spc="-220" dirty="0">
                <a:latin typeface="Arial Black"/>
                <a:cs typeface="Arial Black"/>
              </a:rPr>
              <a:t> </a:t>
            </a:r>
            <a:r>
              <a:rPr sz="2000" spc="-100" dirty="0">
                <a:latin typeface="Arial Black"/>
                <a:cs typeface="Arial Black"/>
              </a:rPr>
              <a:t>5G</a:t>
            </a:r>
            <a:r>
              <a:rPr sz="2000" spc="-229" dirty="0">
                <a:latin typeface="Arial Black"/>
                <a:cs typeface="Arial Black"/>
              </a:rPr>
              <a:t> </a:t>
            </a:r>
            <a:r>
              <a:rPr sz="2000" spc="-90" dirty="0">
                <a:latin typeface="Arial Black"/>
                <a:cs typeface="Arial Black"/>
              </a:rPr>
              <a:t>Launch</a:t>
            </a:r>
            <a:r>
              <a:rPr sz="2000" spc="-225" dirty="0">
                <a:latin typeface="Arial Black"/>
                <a:cs typeface="Arial Black"/>
              </a:rPr>
              <a:t> </a:t>
            </a:r>
            <a:r>
              <a:rPr sz="2000" spc="-35" dirty="0">
                <a:latin typeface="Arial Black"/>
                <a:cs typeface="Arial Black"/>
              </a:rPr>
              <a:t>on</a:t>
            </a:r>
            <a:r>
              <a:rPr sz="2000" spc="-220" dirty="0">
                <a:latin typeface="Arial Black"/>
                <a:cs typeface="Arial Black"/>
              </a:rPr>
              <a:t> </a:t>
            </a:r>
            <a:r>
              <a:rPr sz="2000" spc="-114" dirty="0">
                <a:latin typeface="Arial Black"/>
                <a:cs typeface="Arial Black"/>
              </a:rPr>
              <a:t>Existing</a:t>
            </a:r>
            <a:r>
              <a:rPr sz="2000" spc="-220" dirty="0">
                <a:latin typeface="Arial Black"/>
                <a:cs typeface="Arial Black"/>
              </a:rPr>
              <a:t> </a:t>
            </a:r>
            <a:r>
              <a:rPr sz="2000" spc="-40" dirty="0">
                <a:latin typeface="Arial Black"/>
                <a:cs typeface="Arial Black"/>
              </a:rPr>
              <a:t>Plans: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350" spc="-55" dirty="0">
                <a:solidFill>
                  <a:srgbClr val="009245"/>
                </a:solidFill>
                <a:latin typeface="Arial Black"/>
                <a:cs typeface="Arial Black"/>
              </a:rPr>
              <a:t>Positive</a:t>
            </a:r>
            <a:r>
              <a:rPr sz="1350" spc="-180" dirty="0">
                <a:solidFill>
                  <a:srgbClr val="009245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009245"/>
                </a:solidFill>
                <a:latin typeface="Arial Black"/>
                <a:cs typeface="Arial Black"/>
              </a:rPr>
              <a:t>Impact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2291" y="6732523"/>
            <a:ext cx="4249420" cy="26885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-40" dirty="0">
                <a:solidFill>
                  <a:srgbClr val="F05A23"/>
                </a:solidFill>
                <a:latin typeface="Arial Black"/>
                <a:cs typeface="Arial Black"/>
              </a:rPr>
              <a:t>Negative</a:t>
            </a:r>
            <a:r>
              <a:rPr sz="1350" spc="-150" dirty="0">
                <a:solidFill>
                  <a:srgbClr val="F05A23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F05A23"/>
                </a:solidFill>
                <a:latin typeface="Arial Black"/>
                <a:cs typeface="Arial Black"/>
              </a:rPr>
              <a:t>Impact</a:t>
            </a:r>
            <a:endParaRPr sz="13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3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500" spc="-60" dirty="0">
                <a:latin typeface="Arial Black"/>
                <a:cs typeface="Arial Black"/>
              </a:rPr>
              <a:t>Plan</a:t>
            </a:r>
            <a:r>
              <a:rPr sz="1500" spc="-195" dirty="0">
                <a:latin typeface="Arial Black"/>
                <a:cs typeface="Arial Black"/>
              </a:rPr>
              <a:t> </a:t>
            </a:r>
            <a:r>
              <a:rPr sz="1500" spc="-200" dirty="0">
                <a:latin typeface="Arial Black"/>
                <a:cs typeface="Arial Black"/>
              </a:rPr>
              <a:t>7</a:t>
            </a:r>
            <a:r>
              <a:rPr sz="1500" spc="-180" dirty="0">
                <a:latin typeface="Arial Black"/>
                <a:cs typeface="Arial Black"/>
              </a:rPr>
              <a:t> </a:t>
            </a:r>
            <a:r>
              <a:rPr sz="1500" spc="325" dirty="0">
                <a:latin typeface="Arial"/>
                <a:cs typeface="Arial"/>
              </a:rPr>
              <a:t>-</a:t>
            </a:r>
            <a:r>
              <a:rPr sz="1500" dirty="0">
                <a:latin typeface="Arial"/>
                <a:cs typeface="Arial"/>
              </a:rPr>
              <a:t> 25GB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150" dirty="0">
                <a:latin typeface="Arial"/>
                <a:cs typeface="Arial"/>
              </a:rPr>
              <a:t>Combo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100" dirty="0">
                <a:latin typeface="Arial"/>
                <a:cs typeface="Arial"/>
              </a:rPr>
              <a:t>(3G/4G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10" dirty="0">
                <a:latin typeface="Arial"/>
                <a:cs typeface="Arial"/>
              </a:rPr>
              <a:t>Data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65" dirty="0">
                <a:latin typeface="Arial"/>
                <a:cs typeface="Arial"/>
              </a:rPr>
              <a:t>Pack)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500">
              <a:latin typeface="Arial"/>
              <a:cs typeface="Arial"/>
            </a:endParaRPr>
          </a:p>
          <a:p>
            <a:pPr marL="334010" indent="-160020">
              <a:lnSpc>
                <a:spcPct val="100000"/>
              </a:lnSpc>
              <a:buFont typeface="Arial"/>
              <a:buChar char="•"/>
              <a:tabLst>
                <a:tab pos="334010" algn="l"/>
              </a:tabLst>
            </a:pPr>
            <a:r>
              <a:rPr sz="1500" spc="105" dirty="0">
                <a:latin typeface="Trebuchet MS"/>
                <a:cs typeface="Trebuchet MS"/>
              </a:rPr>
              <a:t>Revenue</a:t>
            </a:r>
            <a:r>
              <a:rPr sz="1500" spc="-70" dirty="0">
                <a:latin typeface="Trebuchet MS"/>
                <a:cs typeface="Trebuchet MS"/>
              </a:rPr>
              <a:t> </a:t>
            </a:r>
            <a:r>
              <a:rPr sz="1500" spc="60" dirty="0">
                <a:latin typeface="Trebuchet MS"/>
                <a:cs typeface="Trebuchet MS"/>
              </a:rPr>
              <a:t>Before</a:t>
            </a:r>
            <a:r>
              <a:rPr sz="1500" spc="-70" dirty="0">
                <a:latin typeface="Trebuchet MS"/>
                <a:cs typeface="Trebuchet MS"/>
              </a:rPr>
              <a:t> </a:t>
            </a:r>
            <a:r>
              <a:rPr sz="1500" spc="150" dirty="0">
                <a:latin typeface="Trebuchet MS"/>
                <a:cs typeface="Trebuchet MS"/>
              </a:rPr>
              <a:t>5G</a:t>
            </a:r>
            <a:r>
              <a:rPr sz="1500" spc="-60" dirty="0">
                <a:latin typeface="Trebuchet MS"/>
                <a:cs typeface="Trebuchet MS"/>
              </a:rPr>
              <a:t> </a:t>
            </a:r>
            <a:r>
              <a:rPr sz="1500" spc="60" dirty="0">
                <a:latin typeface="Trebuchet MS"/>
                <a:cs typeface="Trebuchet MS"/>
              </a:rPr>
              <a:t>Launch:</a:t>
            </a:r>
            <a:r>
              <a:rPr sz="1500" spc="-35" dirty="0">
                <a:latin typeface="Trebuchet MS"/>
                <a:cs typeface="Trebuchet MS"/>
              </a:rPr>
              <a:t> </a:t>
            </a:r>
            <a:r>
              <a:rPr sz="1500" spc="70" dirty="0">
                <a:latin typeface="Trebuchet MS"/>
                <a:cs typeface="Trebuchet MS"/>
              </a:rPr>
              <a:t>₹582.4</a:t>
            </a:r>
            <a:r>
              <a:rPr sz="1500" spc="-70" dirty="0">
                <a:latin typeface="Trebuchet MS"/>
                <a:cs typeface="Trebuchet MS"/>
              </a:rPr>
              <a:t> </a:t>
            </a:r>
            <a:r>
              <a:rPr sz="1500" spc="-10" dirty="0">
                <a:latin typeface="Trebuchet MS"/>
                <a:cs typeface="Trebuchet MS"/>
              </a:rPr>
              <a:t>Million</a:t>
            </a:r>
            <a:endParaRPr sz="1500">
              <a:latin typeface="Trebuchet MS"/>
              <a:cs typeface="Trebuchet MS"/>
            </a:endParaRPr>
          </a:p>
          <a:p>
            <a:pPr marL="334010" indent="-16002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34010" algn="l"/>
              </a:tabLst>
            </a:pPr>
            <a:r>
              <a:rPr sz="1500" spc="105" dirty="0">
                <a:latin typeface="Trebuchet MS"/>
                <a:cs typeface="Trebuchet MS"/>
              </a:rPr>
              <a:t>Revenue</a:t>
            </a:r>
            <a:r>
              <a:rPr sz="1500" spc="-50" dirty="0">
                <a:latin typeface="Trebuchet MS"/>
                <a:cs typeface="Trebuchet MS"/>
              </a:rPr>
              <a:t> </a:t>
            </a:r>
            <a:r>
              <a:rPr sz="1500" dirty="0">
                <a:latin typeface="Trebuchet MS"/>
                <a:cs typeface="Trebuchet MS"/>
              </a:rPr>
              <a:t>After</a:t>
            </a:r>
            <a:r>
              <a:rPr sz="1500" spc="-30" dirty="0">
                <a:latin typeface="Trebuchet MS"/>
                <a:cs typeface="Trebuchet MS"/>
              </a:rPr>
              <a:t> </a:t>
            </a:r>
            <a:r>
              <a:rPr sz="1500" spc="150" dirty="0">
                <a:latin typeface="Trebuchet MS"/>
                <a:cs typeface="Trebuchet MS"/>
              </a:rPr>
              <a:t>5G</a:t>
            </a:r>
            <a:r>
              <a:rPr sz="1500" spc="-40" dirty="0">
                <a:latin typeface="Trebuchet MS"/>
                <a:cs typeface="Trebuchet MS"/>
              </a:rPr>
              <a:t> </a:t>
            </a:r>
            <a:r>
              <a:rPr sz="1500" spc="60" dirty="0">
                <a:latin typeface="Trebuchet MS"/>
                <a:cs typeface="Trebuchet MS"/>
              </a:rPr>
              <a:t>Launch:</a:t>
            </a:r>
            <a:r>
              <a:rPr sz="1500" spc="-10" dirty="0">
                <a:latin typeface="Trebuchet MS"/>
                <a:cs typeface="Trebuchet MS"/>
              </a:rPr>
              <a:t> </a:t>
            </a:r>
            <a:r>
              <a:rPr sz="1500" dirty="0">
                <a:latin typeface="Trebuchet MS"/>
                <a:cs typeface="Trebuchet MS"/>
              </a:rPr>
              <a:t>₹155.6</a:t>
            </a:r>
            <a:r>
              <a:rPr sz="1500" spc="-60" dirty="0">
                <a:latin typeface="Trebuchet MS"/>
                <a:cs typeface="Trebuchet MS"/>
              </a:rPr>
              <a:t> </a:t>
            </a:r>
            <a:r>
              <a:rPr sz="1500" spc="-10" dirty="0">
                <a:latin typeface="Trebuchet MS"/>
                <a:cs typeface="Trebuchet MS"/>
              </a:rPr>
              <a:t>Million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Font typeface="Arial"/>
              <a:buChar char="•"/>
            </a:pPr>
            <a:endParaRPr sz="1500">
              <a:latin typeface="Trebuchet MS"/>
              <a:cs typeface="Trebuchet MS"/>
            </a:endParaRPr>
          </a:p>
          <a:p>
            <a:pPr marL="333375" marR="62865" indent="-160020">
              <a:lnSpc>
                <a:spcPct val="116700"/>
              </a:lnSpc>
              <a:buFont typeface="Arial"/>
              <a:buChar char="•"/>
              <a:tabLst>
                <a:tab pos="335280" algn="l"/>
              </a:tabLst>
            </a:pPr>
            <a:r>
              <a:rPr sz="1500" spc="-70" dirty="0">
                <a:solidFill>
                  <a:srgbClr val="0070BB"/>
                </a:solidFill>
                <a:latin typeface="Arial Black"/>
                <a:cs typeface="Arial Black"/>
              </a:rPr>
              <a:t>Reason</a:t>
            </a:r>
            <a:r>
              <a:rPr sz="1500" spc="-195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45" dirty="0">
                <a:solidFill>
                  <a:srgbClr val="0070BB"/>
                </a:solidFill>
                <a:latin typeface="Arial Black"/>
                <a:cs typeface="Arial Black"/>
              </a:rPr>
              <a:t>for</a:t>
            </a:r>
            <a:r>
              <a:rPr sz="1500" spc="-175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75" dirty="0">
                <a:solidFill>
                  <a:srgbClr val="0070BB"/>
                </a:solidFill>
                <a:latin typeface="Arial Black"/>
                <a:cs typeface="Arial Black"/>
              </a:rPr>
              <a:t>Poor</a:t>
            </a:r>
            <a:r>
              <a:rPr sz="1500" spc="-175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1500" spc="-50" dirty="0">
                <a:solidFill>
                  <a:srgbClr val="0070BB"/>
                </a:solidFill>
                <a:latin typeface="Arial Black"/>
                <a:cs typeface="Arial Black"/>
              </a:rPr>
              <a:t>Performance</a:t>
            </a:r>
            <a:r>
              <a:rPr sz="1500" spc="-50" dirty="0">
                <a:solidFill>
                  <a:srgbClr val="0070BB"/>
                </a:solidFill>
                <a:latin typeface="Arial"/>
                <a:cs typeface="Arial"/>
              </a:rPr>
              <a:t>:</a:t>
            </a:r>
            <a:r>
              <a:rPr sz="1500" spc="10" dirty="0">
                <a:solidFill>
                  <a:srgbClr val="0070BB"/>
                </a:solidFill>
                <a:latin typeface="Arial"/>
                <a:cs typeface="Arial"/>
              </a:rPr>
              <a:t> </a:t>
            </a:r>
            <a:r>
              <a:rPr sz="1500" spc="110" dirty="0">
                <a:latin typeface="Arial"/>
                <a:cs typeface="Arial"/>
              </a:rPr>
              <a:t>Outdated 	</a:t>
            </a:r>
            <a:r>
              <a:rPr sz="1500" spc="90" dirty="0">
                <a:latin typeface="Arial"/>
                <a:cs typeface="Arial"/>
              </a:rPr>
              <a:t>3G/4G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90" dirty="0">
                <a:latin typeface="Arial"/>
                <a:cs typeface="Arial"/>
              </a:rPr>
              <a:t>offering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spc="160" dirty="0">
                <a:latin typeface="Arial"/>
                <a:cs typeface="Arial"/>
              </a:rPr>
              <a:t>became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less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110" dirty="0">
                <a:latin typeface="Arial"/>
                <a:cs typeface="Arial"/>
              </a:rPr>
              <a:t>appealing 	</a:t>
            </a:r>
            <a:r>
              <a:rPr sz="1500" spc="100" dirty="0">
                <a:latin typeface="Arial"/>
                <a:cs typeface="Arial"/>
              </a:rPr>
              <a:t>as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65" dirty="0">
                <a:latin typeface="Arial"/>
                <a:cs typeface="Arial"/>
              </a:rPr>
              <a:t>users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90" dirty="0">
                <a:latin typeface="Arial"/>
                <a:cs typeface="Arial"/>
              </a:rPr>
              <a:t>shifted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120" dirty="0">
                <a:latin typeface="Arial"/>
                <a:cs typeface="Arial"/>
              </a:rPr>
              <a:t>to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90" dirty="0">
                <a:latin typeface="Arial"/>
                <a:cs typeface="Arial"/>
              </a:rPr>
              <a:t>faster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5G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60" dirty="0">
                <a:latin typeface="Arial"/>
                <a:cs typeface="Arial"/>
              </a:rPr>
              <a:t>plans.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5620" y="2386457"/>
            <a:ext cx="7824216" cy="17893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5620" y="4852034"/>
            <a:ext cx="7720710" cy="1727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5620" y="7254747"/>
            <a:ext cx="7720710" cy="17023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19606" y="1210437"/>
            <a:ext cx="1268857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dirty="0">
                <a:latin typeface="Arial"/>
                <a:cs typeface="Arial"/>
              </a:rPr>
              <a:t>5.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dirty="0">
                <a:latin typeface="Arial"/>
                <a:cs typeface="Arial"/>
              </a:rPr>
              <a:t>Is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35" dirty="0">
                <a:latin typeface="Arial"/>
                <a:cs typeface="Arial"/>
              </a:rPr>
              <a:t>there</a:t>
            </a:r>
            <a:r>
              <a:rPr sz="2350" spc="-25" dirty="0">
                <a:latin typeface="Arial"/>
                <a:cs typeface="Arial"/>
              </a:rPr>
              <a:t> </a:t>
            </a:r>
            <a:r>
              <a:rPr sz="2350" spc="190" dirty="0">
                <a:latin typeface="Arial"/>
                <a:cs typeface="Arial"/>
              </a:rPr>
              <a:t>any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85" dirty="0">
                <a:latin typeface="Arial"/>
                <a:cs typeface="Arial"/>
              </a:rPr>
              <a:t>plan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204" dirty="0">
                <a:latin typeface="Arial"/>
                <a:cs typeface="Arial"/>
              </a:rPr>
              <a:t>that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dirty="0">
                <a:latin typeface="Arial"/>
                <a:cs typeface="Arial"/>
              </a:rPr>
              <a:t>is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65" dirty="0">
                <a:latin typeface="Arial"/>
                <a:cs typeface="Arial"/>
              </a:rPr>
              <a:t>discontinued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160" dirty="0">
                <a:latin typeface="Arial"/>
                <a:cs typeface="Arial"/>
              </a:rPr>
              <a:t>after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70" dirty="0">
                <a:latin typeface="Arial"/>
                <a:cs typeface="Arial"/>
              </a:rPr>
              <a:t>the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60" dirty="0">
                <a:latin typeface="Arial"/>
                <a:cs typeface="Arial"/>
              </a:rPr>
              <a:t>5G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spc="140" dirty="0">
                <a:latin typeface="Arial"/>
                <a:cs typeface="Arial"/>
              </a:rPr>
              <a:t>launch?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75" dirty="0">
                <a:latin typeface="Arial"/>
                <a:cs typeface="Arial"/>
              </a:rPr>
              <a:t>What</a:t>
            </a:r>
            <a:r>
              <a:rPr sz="2350" spc="-5" dirty="0">
                <a:latin typeface="Arial"/>
                <a:cs typeface="Arial"/>
              </a:rPr>
              <a:t> </a:t>
            </a:r>
            <a:r>
              <a:rPr sz="2350" dirty="0">
                <a:latin typeface="Arial"/>
                <a:cs typeface="Arial"/>
              </a:rPr>
              <a:t>is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70" dirty="0">
                <a:latin typeface="Arial"/>
                <a:cs typeface="Arial"/>
              </a:rPr>
              <a:t>the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145" dirty="0">
                <a:latin typeface="Arial"/>
                <a:cs typeface="Arial"/>
              </a:rPr>
              <a:t>reason</a:t>
            </a:r>
            <a:r>
              <a:rPr sz="2350" spc="-10" dirty="0">
                <a:latin typeface="Arial"/>
                <a:cs typeface="Arial"/>
              </a:rPr>
              <a:t> </a:t>
            </a:r>
            <a:r>
              <a:rPr sz="2350" spc="125" dirty="0">
                <a:latin typeface="Arial"/>
                <a:cs typeface="Arial"/>
              </a:rPr>
              <a:t>for</a:t>
            </a:r>
            <a:r>
              <a:rPr sz="2350" dirty="0">
                <a:latin typeface="Arial"/>
                <a:cs typeface="Arial"/>
              </a:rPr>
              <a:t> </a:t>
            </a:r>
            <a:r>
              <a:rPr sz="2350" spc="-25" dirty="0">
                <a:latin typeface="Arial"/>
                <a:cs typeface="Arial"/>
              </a:rPr>
              <a:t>it?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2378" y="2477540"/>
            <a:ext cx="7541895" cy="65297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100" spc="-110" dirty="0">
                <a:latin typeface="Arial Black"/>
                <a:cs typeface="Arial Black"/>
              </a:rPr>
              <a:t>P8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530" dirty="0">
                <a:latin typeface="Arial Black"/>
                <a:cs typeface="Arial Black"/>
              </a:rPr>
              <a:t>-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30" dirty="0">
                <a:latin typeface="Arial Black"/>
                <a:cs typeface="Arial Black"/>
              </a:rPr>
              <a:t>Daily</a:t>
            </a:r>
            <a:r>
              <a:rPr sz="2100" spc="-265" dirty="0">
                <a:latin typeface="Arial Black"/>
                <a:cs typeface="Arial Black"/>
              </a:rPr>
              <a:t> </a:t>
            </a:r>
            <a:r>
              <a:rPr sz="2100" spc="-45" dirty="0">
                <a:latin typeface="Arial Black"/>
                <a:cs typeface="Arial Black"/>
              </a:rPr>
              <a:t>Saviour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204" dirty="0">
                <a:latin typeface="Arial Black"/>
                <a:cs typeface="Arial Black"/>
              </a:rPr>
              <a:t>(1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195" dirty="0">
                <a:latin typeface="Arial Black"/>
                <a:cs typeface="Arial Black"/>
              </a:rPr>
              <a:t>GB</a:t>
            </a:r>
            <a:r>
              <a:rPr sz="2100" spc="-250" dirty="0">
                <a:latin typeface="Arial Black"/>
                <a:cs typeface="Arial Black"/>
              </a:rPr>
              <a:t> </a:t>
            </a:r>
            <a:r>
              <a:rPr sz="2100" spc="375" dirty="0">
                <a:latin typeface="Arial Black"/>
                <a:cs typeface="Arial Black"/>
              </a:rPr>
              <a:t>/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Day,</a:t>
            </a:r>
            <a:r>
              <a:rPr sz="2100" spc="-235" dirty="0">
                <a:latin typeface="Arial Black"/>
                <a:cs typeface="Arial Black"/>
              </a:rPr>
              <a:t> </a:t>
            </a:r>
            <a:r>
              <a:rPr sz="2100" spc="-605" dirty="0">
                <a:latin typeface="Arial Black"/>
                <a:cs typeface="Arial Black"/>
              </a:rPr>
              <a:t>1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dirty="0">
                <a:latin typeface="Arial Black"/>
                <a:cs typeface="Arial Black"/>
              </a:rPr>
              <a:t>Day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10" dirty="0">
                <a:latin typeface="Arial Black"/>
                <a:cs typeface="Arial Black"/>
              </a:rPr>
              <a:t>Validity)</a:t>
            </a:r>
            <a:endParaRPr sz="2100">
              <a:latin typeface="Arial Black"/>
              <a:cs typeface="Arial Black"/>
            </a:endParaRPr>
          </a:p>
          <a:p>
            <a:pPr marL="12700" marR="147320">
              <a:lnSpc>
                <a:spcPct val="126899"/>
              </a:lnSpc>
              <a:spcBef>
                <a:spcPts val="5"/>
              </a:spcBef>
            </a:pPr>
            <a:r>
              <a:rPr sz="2100" spc="-80" dirty="0">
                <a:solidFill>
                  <a:srgbClr val="0070BB"/>
                </a:solidFill>
                <a:latin typeface="Arial Black"/>
                <a:cs typeface="Arial Black"/>
              </a:rPr>
              <a:t>Reason</a:t>
            </a:r>
            <a:r>
              <a:rPr sz="2100" spc="-24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2100" spc="-50" dirty="0">
                <a:solidFill>
                  <a:srgbClr val="0070BB"/>
                </a:solidFill>
                <a:latin typeface="Arial Black"/>
                <a:cs typeface="Arial Black"/>
              </a:rPr>
              <a:t>for</a:t>
            </a:r>
            <a:r>
              <a:rPr sz="2100" spc="-24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2100" spc="-45" dirty="0">
                <a:solidFill>
                  <a:srgbClr val="0070BB"/>
                </a:solidFill>
                <a:latin typeface="Arial Black"/>
                <a:cs typeface="Arial Black"/>
              </a:rPr>
              <a:t>Discontinuation:</a:t>
            </a:r>
            <a:r>
              <a:rPr sz="2100" spc="-11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2100" spc="130" dirty="0">
                <a:latin typeface="Arial"/>
                <a:cs typeface="Arial"/>
              </a:rPr>
              <a:t>Limited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1-</a:t>
            </a:r>
            <a:r>
              <a:rPr sz="2100" spc="229" dirty="0">
                <a:latin typeface="Arial"/>
                <a:cs typeface="Arial"/>
              </a:rPr>
              <a:t>day</a:t>
            </a:r>
            <a:r>
              <a:rPr sz="2100" spc="20" dirty="0">
                <a:latin typeface="Arial"/>
                <a:cs typeface="Arial"/>
              </a:rPr>
              <a:t> </a:t>
            </a:r>
            <a:r>
              <a:rPr sz="2100" spc="150" dirty="0">
                <a:latin typeface="Arial"/>
                <a:cs typeface="Arial"/>
              </a:rPr>
              <a:t>validity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229" dirty="0">
                <a:latin typeface="Arial"/>
                <a:cs typeface="Arial"/>
              </a:rPr>
              <a:t>and </a:t>
            </a:r>
            <a:r>
              <a:rPr sz="2100" spc="165" dirty="0">
                <a:latin typeface="Arial"/>
                <a:cs typeface="Arial"/>
              </a:rPr>
              <a:t>low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245" dirty="0">
                <a:latin typeface="Arial"/>
                <a:cs typeface="Arial"/>
              </a:rPr>
              <a:t>data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145" dirty="0">
                <a:latin typeface="Arial"/>
                <a:cs typeface="Arial"/>
              </a:rPr>
              <a:t>offering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250" dirty="0">
                <a:latin typeface="Arial"/>
                <a:cs typeface="Arial"/>
              </a:rPr>
              <a:t>became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spc="180" dirty="0">
                <a:latin typeface="Arial"/>
                <a:cs typeface="Arial"/>
              </a:rPr>
              <a:t>unattractive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165" dirty="0">
                <a:latin typeface="Arial"/>
                <a:cs typeface="Arial"/>
              </a:rPr>
              <a:t>with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155" dirty="0">
                <a:latin typeface="Arial"/>
                <a:cs typeface="Arial"/>
              </a:rPr>
              <a:t>the availability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155" dirty="0">
                <a:latin typeface="Arial"/>
                <a:cs typeface="Arial"/>
              </a:rPr>
              <a:t>of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spc="145" dirty="0">
                <a:latin typeface="Arial"/>
                <a:cs typeface="Arial"/>
              </a:rPr>
              <a:t>affordable,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204" dirty="0">
                <a:latin typeface="Arial"/>
                <a:cs typeface="Arial"/>
              </a:rPr>
              <a:t>higher-</a:t>
            </a:r>
            <a:r>
              <a:rPr sz="2100" spc="210" dirty="0">
                <a:latin typeface="Arial"/>
                <a:cs typeface="Arial"/>
              </a:rPr>
              <a:t>capacity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5G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spc="110" dirty="0">
                <a:latin typeface="Arial"/>
                <a:cs typeface="Arial"/>
              </a:rPr>
              <a:t>plans.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27099"/>
              </a:lnSpc>
            </a:pPr>
            <a:r>
              <a:rPr sz="2100" spc="-155" dirty="0">
                <a:latin typeface="Arial Black"/>
                <a:cs typeface="Arial Black"/>
              </a:rPr>
              <a:t>P9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530" dirty="0">
                <a:latin typeface="Arial Black"/>
                <a:cs typeface="Arial Black"/>
              </a:rPr>
              <a:t>-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dirty="0">
                <a:latin typeface="Arial Black"/>
                <a:cs typeface="Arial Black"/>
              </a:rPr>
              <a:t>Combo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100" dirty="0">
                <a:latin typeface="Arial Black"/>
                <a:cs typeface="Arial Black"/>
              </a:rPr>
              <a:t>TopUp</a:t>
            </a:r>
            <a:r>
              <a:rPr sz="2100" spc="-215" dirty="0">
                <a:latin typeface="Arial Black"/>
                <a:cs typeface="Arial Black"/>
              </a:rPr>
              <a:t> </a:t>
            </a:r>
            <a:r>
              <a:rPr sz="2100" spc="-105" dirty="0">
                <a:latin typeface="Arial Black"/>
                <a:cs typeface="Arial Black"/>
              </a:rPr>
              <a:t>(14.95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65" dirty="0">
                <a:latin typeface="Arial Black"/>
                <a:cs typeface="Arial Black"/>
              </a:rPr>
              <a:t>Talktime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65" dirty="0">
                <a:latin typeface="Arial Black"/>
                <a:cs typeface="Arial Black"/>
              </a:rPr>
              <a:t>+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-50" dirty="0">
                <a:latin typeface="Arial Black"/>
                <a:cs typeface="Arial Black"/>
              </a:rPr>
              <a:t>300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145" dirty="0">
                <a:latin typeface="Arial Black"/>
                <a:cs typeface="Arial Black"/>
              </a:rPr>
              <a:t>MB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10" dirty="0">
                <a:latin typeface="Arial Black"/>
                <a:cs typeface="Arial Black"/>
              </a:rPr>
              <a:t>Data) </a:t>
            </a:r>
            <a:r>
              <a:rPr sz="2100" spc="-80" dirty="0">
                <a:solidFill>
                  <a:srgbClr val="0070BB"/>
                </a:solidFill>
                <a:latin typeface="Arial Black"/>
                <a:cs typeface="Arial Black"/>
              </a:rPr>
              <a:t>Reason</a:t>
            </a:r>
            <a:r>
              <a:rPr sz="2100" spc="-24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2100" spc="-50" dirty="0">
                <a:solidFill>
                  <a:srgbClr val="0070BB"/>
                </a:solidFill>
                <a:latin typeface="Arial Black"/>
                <a:cs typeface="Arial Black"/>
              </a:rPr>
              <a:t>for</a:t>
            </a:r>
            <a:r>
              <a:rPr sz="2100" spc="-235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2100" spc="-45" dirty="0">
                <a:solidFill>
                  <a:srgbClr val="0070BB"/>
                </a:solidFill>
                <a:latin typeface="Arial Black"/>
                <a:cs typeface="Arial Black"/>
              </a:rPr>
              <a:t>Discontinuation:</a:t>
            </a:r>
            <a:r>
              <a:rPr sz="2100" spc="-110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2100" spc="125" dirty="0">
                <a:latin typeface="Arial"/>
                <a:cs typeface="Arial"/>
              </a:rPr>
              <a:t>Insufficient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250" dirty="0">
                <a:latin typeface="Arial"/>
                <a:cs typeface="Arial"/>
              </a:rPr>
              <a:t>data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175" dirty="0">
                <a:latin typeface="Arial"/>
                <a:cs typeface="Arial"/>
              </a:rPr>
              <a:t>(300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55" dirty="0">
                <a:latin typeface="Arial"/>
                <a:cs typeface="Arial"/>
              </a:rPr>
              <a:t>MB) </a:t>
            </a:r>
            <a:r>
              <a:rPr sz="2100" spc="254" dirty="0">
                <a:latin typeface="Arial"/>
                <a:cs typeface="Arial"/>
              </a:rPr>
              <a:t>and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215" dirty="0">
                <a:latin typeface="Arial"/>
                <a:cs typeface="Arial"/>
              </a:rPr>
              <a:t>outdated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285" dirty="0">
                <a:latin typeface="Arial"/>
                <a:cs typeface="Arial"/>
              </a:rPr>
              <a:t>top-</a:t>
            </a:r>
            <a:r>
              <a:rPr sz="2100" spc="229" dirty="0">
                <a:latin typeface="Arial"/>
                <a:cs typeface="Arial"/>
              </a:rPr>
              <a:t>up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215" dirty="0">
                <a:latin typeface="Arial"/>
                <a:cs typeface="Arial"/>
              </a:rPr>
              <a:t>format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200" dirty="0">
                <a:latin typeface="Arial"/>
                <a:cs typeface="Arial"/>
              </a:rPr>
              <a:t>did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190" dirty="0">
                <a:latin typeface="Arial"/>
                <a:cs typeface="Arial"/>
              </a:rPr>
              <a:t>not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235" dirty="0">
                <a:latin typeface="Arial"/>
                <a:cs typeface="Arial"/>
              </a:rPr>
              <a:t>meet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spc="215" dirty="0">
                <a:latin typeface="Arial"/>
                <a:cs typeface="Arial"/>
              </a:rPr>
              <a:t>modern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100" dirty="0">
                <a:latin typeface="Arial"/>
                <a:cs typeface="Arial"/>
              </a:rPr>
              <a:t>user </a:t>
            </a:r>
            <a:r>
              <a:rPr sz="2100" spc="185" dirty="0">
                <a:latin typeface="Arial"/>
                <a:cs typeface="Arial"/>
              </a:rPr>
              <a:t>demands,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145" dirty="0">
                <a:latin typeface="Arial"/>
                <a:cs typeface="Arial"/>
              </a:rPr>
              <a:t>especially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165" dirty="0">
                <a:latin typeface="Arial"/>
                <a:cs typeface="Arial"/>
              </a:rPr>
              <a:t>with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spc="180" dirty="0">
                <a:latin typeface="Arial"/>
                <a:cs typeface="Arial"/>
              </a:rPr>
              <a:t>the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120" dirty="0">
                <a:latin typeface="Arial"/>
                <a:cs typeface="Arial"/>
              </a:rPr>
              <a:t>shift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190" dirty="0">
                <a:latin typeface="Arial"/>
                <a:cs typeface="Arial"/>
              </a:rPr>
              <a:t>to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290" dirty="0">
                <a:latin typeface="Arial"/>
                <a:cs typeface="Arial"/>
              </a:rPr>
              <a:t>data-</a:t>
            </a:r>
            <a:r>
              <a:rPr sz="2100" spc="180" dirty="0">
                <a:latin typeface="Arial"/>
                <a:cs typeface="Arial"/>
              </a:rPr>
              <a:t>heavy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70" dirty="0">
                <a:latin typeface="Arial"/>
                <a:cs typeface="Arial"/>
              </a:rPr>
              <a:t>5G </a:t>
            </a:r>
            <a:r>
              <a:rPr sz="2100" spc="125" dirty="0">
                <a:latin typeface="Arial"/>
                <a:cs typeface="Arial"/>
              </a:rPr>
              <a:t>usage.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2100">
              <a:latin typeface="Arial"/>
              <a:cs typeface="Arial"/>
            </a:endParaRPr>
          </a:p>
          <a:p>
            <a:pPr marL="12700" marR="321310">
              <a:lnSpc>
                <a:spcPct val="127000"/>
              </a:lnSpc>
              <a:spcBef>
                <a:spcPts val="5"/>
              </a:spcBef>
            </a:pPr>
            <a:r>
              <a:rPr sz="2100" spc="-275" dirty="0">
                <a:latin typeface="Arial Black"/>
                <a:cs typeface="Arial Black"/>
              </a:rPr>
              <a:t>P10</a:t>
            </a:r>
            <a:r>
              <a:rPr sz="2100" spc="-240" dirty="0">
                <a:latin typeface="Arial Black"/>
                <a:cs typeface="Arial Black"/>
              </a:rPr>
              <a:t> </a:t>
            </a:r>
            <a:r>
              <a:rPr sz="2100" spc="530" dirty="0">
                <a:latin typeface="Arial Black"/>
                <a:cs typeface="Arial Black"/>
              </a:rPr>
              <a:t>-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95" dirty="0">
                <a:latin typeface="Arial Black"/>
                <a:cs typeface="Arial Black"/>
              </a:rPr>
              <a:t>Big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dirty="0">
                <a:latin typeface="Arial Black"/>
                <a:cs typeface="Arial Black"/>
              </a:rPr>
              <a:t>Combo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95" dirty="0">
                <a:latin typeface="Arial Black"/>
                <a:cs typeface="Arial Black"/>
              </a:rPr>
              <a:t>Pack</a:t>
            </a:r>
            <a:r>
              <a:rPr sz="2100" spc="-220" dirty="0">
                <a:latin typeface="Arial Black"/>
                <a:cs typeface="Arial Black"/>
              </a:rPr>
              <a:t> </a:t>
            </a:r>
            <a:r>
              <a:rPr sz="2100" spc="75" dirty="0">
                <a:latin typeface="Arial Black"/>
                <a:cs typeface="Arial Black"/>
              </a:rPr>
              <a:t>(6</a:t>
            </a:r>
            <a:r>
              <a:rPr sz="2100" spc="-245" dirty="0">
                <a:latin typeface="Arial Black"/>
                <a:cs typeface="Arial Black"/>
              </a:rPr>
              <a:t> </a:t>
            </a:r>
            <a:r>
              <a:rPr sz="2100" spc="-195" dirty="0">
                <a:latin typeface="Arial Black"/>
                <a:cs typeface="Arial Black"/>
              </a:rPr>
              <a:t>GB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375" dirty="0">
                <a:latin typeface="Arial Black"/>
                <a:cs typeface="Arial Black"/>
              </a:rPr>
              <a:t>/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Day,</a:t>
            </a:r>
            <a:r>
              <a:rPr sz="2100" spc="-225" dirty="0">
                <a:latin typeface="Arial Black"/>
                <a:cs typeface="Arial Black"/>
              </a:rPr>
              <a:t> </a:t>
            </a:r>
            <a:r>
              <a:rPr sz="2100" spc="-120" dirty="0">
                <a:latin typeface="Arial Black"/>
                <a:cs typeface="Arial Black"/>
              </a:rPr>
              <a:t>3</a:t>
            </a:r>
            <a:r>
              <a:rPr sz="2100" spc="-240" dirty="0">
                <a:latin typeface="Arial Black"/>
                <a:cs typeface="Arial Black"/>
              </a:rPr>
              <a:t> </a:t>
            </a:r>
            <a:r>
              <a:rPr sz="2100" spc="-35" dirty="0">
                <a:latin typeface="Arial Black"/>
                <a:cs typeface="Arial Black"/>
              </a:rPr>
              <a:t>Days</a:t>
            </a:r>
            <a:r>
              <a:rPr sz="2100" spc="-229" dirty="0">
                <a:latin typeface="Arial Black"/>
                <a:cs typeface="Arial Black"/>
              </a:rPr>
              <a:t> </a:t>
            </a:r>
            <a:r>
              <a:rPr sz="2100" spc="-10" dirty="0">
                <a:latin typeface="Arial Black"/>
                <a:cs typeface="Arial Black"/>
              </a:rPr>
              <a:t>Validity) </a:t>
            </a:r>
            <a:r>
              <a:rPr sz="2100" spc="-80" dirty="0">
                <a:solidFill>
                  <a:srgbClr val="0070BB"/>
                </a:solidFill>
                <a:latin typeface="Arial Black"/>
                <a:cs typeface="Arial Black"/>
              </a:rPr>
              <a:t>Reason</a:t>
            </a:r>
            <a:r>
              <a:rPr sz="2100" spc="-245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2100" spc="-50" dirty="0">
                <a:solidFill>
                  <a:srgbClr val="0070BB"/>
                </a:solidFill>
                <a:latin typeface="Arial Black"/>
                <a:cs typeface="Arial Black"/>
              </a:rPr>
              <a:t>for</a:t>
            </a:r>
            <a:r>
              <a:rPr sz="2100" spc="-245" dirty="0">
                <a:solidFill>
                  <a:srgbClr val="0070BB"/>
                </a:solidFill>
                <a:latin typeface="Arial Black"/>
                <a:cs typeface="Arial Black"/>
              </a:rPr>
              <a:t> </a:t>
            </a:r>
            <a:r>
              <a:rPr sz="2100" spc="-45" dirty="0">
                <a:solidFill>
                  <a:srgbClr val="0070BB"/>
                </a:solidFill>
                <a:latin typeface="Arial Black"/>
                <a:cs typeface="Arial Black"/>
              </a:rPr>
              <a:t>Discontinuation</a:t>
            </a:r>
            <a:r>
              <a:rPr sz="2100" spc="-45" dirty="0">
                <a:latin typeface="Arial"/>
                <a:cs typeface="Arial"/>
              </a:rPr>
              <a:t>: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Short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150" dirty="0">
                <a:latin typeface="Arial"/>
                <a:cs typeface="Arial"/>
              </a:rPr>
              <a:t>validity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175" dirty="0">
                <a:latin typeface="Arial"/>
                <a:cs typeface="Arial"/>
              </a:rPr>
              <a:t>period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229" dirty="0">
                <a:latin typeface="Arial"/>
                <a:cs typeface="Arial"/>
              </a:rPr>
              <a:t>and </a:t>
            </a:r>
            <a:r>
              <a:rPr sz="2100" spc="175" dirty="0">
                <a:latin typeface="Arial"/>
                <a:cs typeface="Arial"/>
              </a:rPr>
              <a:t>better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150" dirty="0">
                <a:latin typeface="Arial"/>
                <a:cs typeface="Arial"/>
              </a:rPr>
              <a:t>alternatives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165" dirty="0">
                <a:latin typeface="Arial"/>
                <a:cs typeface="Arial"/>
              </a:rPr>
              <a:t>with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165" dirty="0">
                <a:latin typeface="Arial"/>
                <a:cs typeface="Arial"/>
              </a:rPr>
              <a:t>extended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150" dirty="0">
                <a:latin typeface="Arial"/>
                <a:cs typeface="Arial"/>
              </a:rPr>
              <a:t>validity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254" dirty="0">
                <a:latin typeface="Arial"/>
                <a:cs typeface="Arial"/>
              </a:rPr>
              <a:t>and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150" dirty="0">
                <a:latin typeface="Arial"/>
                <a:cs typeface="Arial"/>
              </a:rPr>
              <a:t>higher </a:t>
            </a:r>
            <a:r>
              <a:rPr sz="2100" spc="250" dirty="0">
                <a:latin typeface="Arial"/>
                <a:cs typeface="Arial"/>
              </a:rPr>
              <a:t>data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140" dirty="0">
                <a:latin typeface="Arial"/>
                <a:cs typeface="Arial"/>
              </a:rPr>
              <a:t>limits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175" dirty="0">
                <a:latin typeface="Arial"/>
                <a:cs typeface="Arial"/>
              </a:rPr>
              <a:t>under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185" dirty="0">
                <a:latin typeface="Arial"/>
                <a:cs typeface="Arial"/>
              </a:rPr>
              <a:t>new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5G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180" dirty="0">
                <a:latin typeface="Arial"/>
                <a:cs typeface="Arial"/>
              </a:rPr>
              <a:t>plans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165" dirty="0">
                <a:latin typeface="Arial"/>
                <a:cs typeface="Arial"/>
              </a:rPr>
              <a:t>led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190" dirty="0">
                <a:latin typeface="Arial"/>
                <a:cs typeface="Arial"/>
              </a:rPr>
              <a:t>to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275" dirty="0">
                <a:latin typeface="Arial"/>
                <a:cs typeface="Arial"/>
              </a:rPr>
              <a:t>a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165" dirty="0">
                <a:latin typeface="Arial"/>
                <a:cs typeface="Arial"/>
              </a:rPr>
              <a:t>decline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in </a:t>
            </a:r>
            <a:r>
              <a:rPr sz="2100" spc="200" dirty="0">
                <a:latin typeface="Arial"/>
                <a:cs typeface="Arial"/>
              </a:rPr>
              <a:t>demand.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1094</Words>
  <Application>Microsoft Office PowerPoint</Application>
  <PresentationFormat>Custom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Tahoma</vt:lpstr>
      <vt:lpstr>Trebuchet MS</vt:lpstr>
      <vt:lpstr>Verdana</vt:lpstr>
      <vt:lpstr>Office Theme</vt:lpstr>
      <vt:lpstr>WAVECON TELECOM ANALYSIS</vt:lpstr>
      <vt:lpstr>Table of Content</vt:lpstr>
      <vt:lpstr>  INTRODUCTION </vt:lpstr>
      <vt:lpstr>DASHBOARD</vt:lpstr>
      <vt:lpstr>PowerPoint Presentation</vt:lpstr>
      <vt:lpstr>2. Which KPI is underperforming after the 5G launch?</vt:lpstr>
      <vt:lpstr>PowerPoint Presentation</vt:lpstr>
      <vt:lpstr>4. Is there any plan affected largely by the 5G launch? Should we continue or discontinue that plan?</vt:lpstr>
      <vt:lpstr>PowerPoint Presentation</vt:lpstr>
      <vt:lpstr>Additional Insights</vt:lpstr>
      <vt:lpstr>RECOMMENDATIONS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&amp;  white business profile presentation</dc:title>
  <dc:creator>Jeevanand Bendigeri</dc:creator>
  <cp:lastModifiedBy>sayan bhattacharjee</cp:lastModifiedBy>
  <cp:revision>1</cp:revision>
  <dcterms:created xsi:type="dcterms:W3CDTF">2025-01-07T14:29:32Z</dcterms:created>
  <dcterms:modified xsi:type="dcterms:W3CDTF">2025-01-07T14:44:37Z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2024-12-19T00:00:00Z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2025-01-07T00:00:00Z</vt:filetime>
  </property>
  <property fmtid="{D5CDD505-2E9C-101B-9397-08002B2CF9AE}" pid="5" name="Producer">
    <vt:lpwstr>Microsoft® PowerPoint® 2021</vt:lpwstr>
  </property>
</Properties>
</file>